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90" r:id="rId1"/>
    <p:sldMasterId id="2147483703" r:id="rId2"/>
  </p:sldMasterIdLst>
  <p:notesMasterIdLst>
    <p:notesMasterId r:id="rId20"/>
  </p:notesMasterIdLst>
  <p:handoutMasterIdLst>
    <p:handoutMasterId r:id="rId21"/>
  </p:handoutMasterIdLst>
  <p:sldIdLst>
    <p:sldId id="1468" r:id="rId3"/>
    <p:sldId id="1462" r:id="rId4"/>
    <p:sldId id="1466" r:id="rId5"/>
    <p:sldId id="921" r:id="rId6"/>
    <p:sldId id="1453" r:id="rId7"/>
    <p:sldId id="1443" r:id="rId8"/>
    <p:sldId id="352" r:id="rId9"/>
    <p:sldId id="1440" r:id="rId10"/>
    <p:sldId id="1457" r:id="rId11"/>
    <p:sldId id="1451" r:id="rId12"/>
    <p:sldId id="1446" r:id="rId13"/>
    <p:sldId id="1448" r:id="rId14"/>
    <p:sldId id="1460" r:id="rId15"/>
    <p:sldId id="1459" r:id="rId16"/>
    <p:sldId id="1449" r:id="rId17"/>
    <p:sldId id="387" r:id="rId18"/>
    <p:sldId id="1467" r:id="rId19"/>
  </p:sldIdLst>
  <p:sldSz cx="12192000" cy="6858000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FCC840-40AC-32BE-9216-0ABFDB3C5A29}" name="Dr. Dominikus Vogl (BIS)" initials="DV" userId="S::d.vogl@bis-berlin.de::99278848-b5cc-40ee-bce3-6ca417d69b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B7472A"/>
    <a:srgbClr val="4FC3DE"/>
    <a:srgbClr val="181818"/>
    <a:srgbClr val="29435C"/>
    <a:srgbClr val="FF000F"/>
    <a:srgbClr val="6699CC"/>
    <a:srgbClr val="4E79A0"/>
    <a:srgbClr val="620008"/>
    <a:srgbClr val="86A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1" autoAdjust="0"/>
    <p:restoredTop sz="97059" autoAdjust="0"/>
  </p:normalViewPr>
  <p:slideViewPr>
    <p:cSldViewPr snapToGrid="0">
      <p:cViewPr varScale="1">
        <p:scale>
          <a:sx n="103" d="100"/>
          <a:sy n="103" d="100"/>
        </p:scale>
        <p:origin x="1200" y="184"/>
      </p:cViewPr>
      <p:guideLst>
        <p:guide orient="horz" pos="55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572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buFontTx/>
              <a:buNone/>
              <a:defRPr sz="1200" b="0">
                <a:latin typeface="Times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buFontTx/>
              <a:buNone/>
              <a:defRPr sz="1200" b="0">
                <a:latin typeface="Times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4" tIns="46392" rIns="92784" bIns="46392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buFontTx/>
              <a:buNone/>
              <a:defRPr sz="1200" b="0">
                <a:latin typeface="Times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4" tIns="46392" rIns="92784" bIns="46392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buFontTx/>
              <a:buNone/>
              <a:defRPr sz="12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7DBEE54D-491A-4753-8FB7-51D9995CCE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807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buFontTx/>
              <a:buNone/>
              <a:defRPr sz="1200" b="0">
                <a:latin typeface="Times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buFontTx/>
              <a:buNone/>
              <a:defRPr sz="1200" b="0">
                <a:latin typeface="Times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4" tIns="46392" rIns="92784" bIns="46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4" tIns="46392" rIns="92784" bIns="46392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buFontTx/>
              <a:buNone/>
              <a:defRPr sz="1200" b="0">
                <a:latin typeface="Times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4" tIns="46392" rIns="92784" bIns="46392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buFontTx/>
              <a:buNone/>
              <a:defRPr sz="12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3167F0E-7606-4EA6-A028-F256540371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6461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0A430-93FB-F344-B72A-4588015E3D3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79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0A430-93FB-F344-B72A-4588015E3D3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9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0A430-93FB-F344-B72A-4588015E3D3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83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0A430-93FB-F344-B72A-4588015E3D3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10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36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58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96868" y="414338"/>
            <a:ext cx="2758017" cy="5529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0701" y="414338"/>
            <a:ext cx="8072967" cy="5529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50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700" y="414339"/>
            <a:ext cx="11034184" cy="898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20700" y="1312863"/>
            <a:ext cx="11034184" cy="4630737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9748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13D25CE4-D177-4BA1-B551-BDD69A4F8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724058"/>
            <a:ext cx="10079567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Hier steht eine Headline</a:t>
            </a:r>
            <a:endParaRPr lang="en-US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12C0109-3605-42C2-BADD-6F36C9E6594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8350" y="1172320"/>
            <a:ext cx="10079567" cy="250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de-DE" sz="2000" b="1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Das ist eine mögliche Subheadline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05313D-53FB-458F-A38E-BFEA952C6D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32" y="6095040"/>
            <a:ext cx="3335497" cy="3905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F5EBAB7-9E58-417F-8DFF-58A9E75AFD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054" y="6061559"/>
            <a:ext cx="1672968" cy="457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19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D15EDB1-2F81-494E-AFE1-88D1B486C746}"/>
              </a:ext>
            </a:extLst>
          </p:cNvPr>
          <p:cNvSpPr/>
          <p:nvPr userDrawn="1"/>
        </p:nvSpPr>
        <p:spPr>
          <a:xfrm>
            <a:off x="0" y="6798167"/>
            <a:ext cx="12192000" cy="59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6946B1EA-62AE-40EE-B819-65110E8AB509}"/>
              </a:ext>
            </a:extLst>
          </p:cNvPr>
          <p:cNvSpPr/>
          <p:nvPr userDrawn="1"/>
        </p:nvSpPr>
        <p:spPr>
          <a:xfrm>
            <a:off x="2" y="1"/>
            <a:ext cx="10847916" cy="5725904"/>
          </a:xfrm>
          <a:custGeom>
            <a:avLst/>
            <a:gdLst>
              <a:gd name="connsiteX0" fmla="*/ 0 w 8105775"/>
              <a:gd name="connsiteY0" fmla="*/ 0 h 4478665"/>
              <a:gd name="connsiteX1" fmla="*/ 8105775 w 8105775"/>
              <a:gd name="connsiteY1" fmla="*/ 0 h 4478665"/>
              <a:gd name="connsiteX2" fmla="*/ 8105775 w 8105775"/>
              <a:gd name="connsiteY2" fmla="*/ 4340548 h 4478665"/>
              <a:gd name="connsiteX3" fmla="*/ 7967658 w 8105775"/>
              <a:gd name="connsiteY3" fmla="*/ 4478665 h 4478665"/>
              <a:gd name="connsiteX4" fmla="*/ 0 w 8105775"/>
              <a:gd name="connsiteY4" fmla="*/ 4478665 h 44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775" h="4478665">
                <a:moveTo>
                  <a:pt x="0" y="0"/>
                </a:moveTo>
                <a:lnTo>
                  <a:pt x="8105775" y="0"/>
                </a:lnTo>
                <a:lnTo>
                  <a:pt x="8105775" y="4340548"/>
                </a:lnTo>
                <a:cubicBezTo>
                  <a:pt x="8105775" y="4416828"/>
                  <a:pt x="8043938" y="4478665"/>
                  <a:pt x="7967658" y="4478665"/>
                </a:cubicBezTo>
                <a:lnTo>
                  <a:pt x="0" y="447866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9" name="Datumsplatzhalter 10">
            <a:extLst>
              <a:ext uri="{FF2B5EF4-FFF2-40B4-BE49-F238E27FC236}">
                <a16:creationId xmlns:a16="http://schemas.microsoft.com/office/drawing/2014/main" id="{38C64328-2B6C-444B-9819-CA1148B11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4717" y="6279460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18E5132-E5DD-4911-B045-CE43E066A191}" type="datetime1">
              <a:rPr lang="de-DE" smtClean="0"/>
              <a:pPr/>
              <a:t>20.03.24</a:t>
            </a:fld>
            <a:endParaRPr lang="en-US" dirty="0"/>
          </a:p>
        </p:txBody>
      </p:sp>
      <p:sp>
        <p:nvSpPr>
          <p:cNvPr id="50" name="Titel 49">
            <a:extLst>
              <a:ext uri="{FF2B5EF4-FFF2-40B4-BE49-F238E27FC236}">
                <a16:creationId xmlns:a16="http://schemas.microsoft.com/office/drawing/2014/main" id="{105490A4-6961-470F-87FF-91AB09BC8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584" y="1637463"/>
            <a:ext cx="9314417" cy="1704634"/>
          </a:xfrm>
        </p:spPr>
        <p:txBody>
          <a:bodyPr vert="horz"/>
          <a:lstStyle>
            <a:lvl1pPr>
              <a:lnSpc>
                <a:spcPts val="66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Präsentation</a:t>
            </a:r>
            <a:br>
              <a:rPr lang="de-DE" dirty="0"/>
            </a:br>
            <a:r>
              <a:rPr lang="de-DE" dirty="0"/>
              <a:t>zweizeilige Überschrift</a:t>
            </a:r>
            <a:endParaRPr lang="en-US" dirty="0"/>
          </a:p>
        </p:txBody>
      </p:sp>
      <p:sp>
        <p:nvSpPr>
          <p:cNvPr id="64" name="Textplatzhalter 63">
            <a:extLst>
              <a:ext uri="{FF2B5EF4-FFF2-40B4-BE49-F238E27FC236}">
                <a16:creationId xmlns:a16="http://schemas.microsoft.com/office/drawing/2014/main" id="{56CF2C63-9F8D-4387-8B9E-F6EC5B4A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3584" y="3534152"/>
            <a:ext cx="7028417" cy="718145"/>
          </a:xfrm>
        </p:spPr>
        <p:txBody>
          <a:bodyPr wrap="square">
            <a:spAutoFit/>
          </a:bodyPr>
          <a:lstStyle>
            <a:lvl1pPr>
              <a:lnSpc>
                <a:spcPts val="2800"/>
              </a:lnSpc>
              <a:defRPr sz="2800">
                <a:solidFill>
                  <a:schemeClr val="bg1"/>
                </a:solidFill>
              </a:defRPr>
            </a:lvl1pPr>
            <a:lvl2pPr>
              <a:lnSpc>
                <a:spcPts val="2800"/>
              </a:lnSpc>
              <a:defRPr sz="2100">
                <a:solidFill>
                  <a:schemeClr val="bg1"/>
                </a:solidFill>
              </a:defRPr>
            </a:lvl2pPr>
            <a:lvl3pPr>
              <a:lnSpc>
                <a:spcPts val="2800"/>
              </a:lnSpc>
              <a:defRPr sz="2100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defRPr sz="21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Mit einer Subheadline oder einem kurzen Intro in das Thema, maximal in zwei Zeilen</a:t>
            </a:r>
            <a:endParaRPr lang="en-US" dirty="0"/>
          </a:p>
        </p:txBody>
      </p:sp>
      <p:sp>
        <p:nvSpPr>
          <p:cNvPr id="66" name="Textplatzhalter 63">
            <a:extLst>
              <a:ext uri="{FF2B5EF4-FFF2-40B4-BE49-F238E27FC236}">
                <a16:creationId xmlns:a16="http://schemas.microsoft.com/office/drawing/2014/main" id="{F0C17B5C-9AAE-4DF2-802A-EA40B283CE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3584" y="1030311"/>
            <a:ext cx="9314417" cy="250453"/>
          </a:xfrm>
        </p:spPr>
        <p:txBody>
          <a:bodyPr wrap="square">
            <a:spAutoFit/>
          </a:bodyPr>
          <a:lstStyle>
            <a:lvl1pPr>
              <a:lnSpc>
                <a:spcPts val="1900"/>
              </a:lnSpc>
              <a:defRPr sz="2000" b="1" cap="all" baseline="0">
                <a:solidFill>
                  <a:schemeClr val="accent1"/>
                </a:solidFill>
              </a:defRPr>
            </a:lvl1pPr>
            <a:lvl2pPr>
              <a:lnSpc>
                <a:spcPts val="2800"/>
              </a:lnSpc>
              <a:defRPr sz="2100">
                <a:solidFill>
                  <a:schemeClr val="bg1"/>
                </a:solidFill>
              </a:defRPr>
            </a:lvl2pPr>
            <a:lvl3pPr>
              <a:lnSpc>
                <a:spcPts val="2800"/>
              </a:lnSpc>
              <a:defRPr sz="2100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defRPr sz="21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Hier steht eine Kopfzeile</a:t>
            </a:r>
            <a:endParaRPr lang="en-US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CE28033-565C-4916-88F8-0BBD98790F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17" y="6122273"/>
            <a:ext cx="3335497" cy="39052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DD7ADB-210C-4E76-A637-D745762C94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054" y="6061559"/>
            <a:ext cx="1672968" cy="457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271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737CDC84-E249-40F6-A4CA-D84F96BA02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0847917" cy="5725904"/>
          </a:xfrm>
          <a:custGeom>
            <a:avLst/>
            <a:gdLst>
              <a:gd name="connsiteX0" fmla="*/ 0 w 8135938"/>
              <a:gd name="connsiteY0" fmla="*/ 0 h 4478665"/>
              <a:gd name="connsiteX1" fmla="*/ 4249738 w 8135938"/>
              <a:gd name="connsiteY1" fmla="*/ 0 h 4478665"/>
              <a:gd name="connsiteX2" fmla="*/ 4249738 w 8135938"/>
              <a:gd name="connsiteY2" fmla="*/ 0 h 4478665"/>
              <a:gd name="connsiteX3" fmla="*/ 8135938 w 8135938"/>
              <a:gd name="connsiteY3" fmla="*/ 0 h 4478665"/>
              <a:gd name="connsiteX4" fmla="*/ 8135938 w 8135938"/>
              <a:gd name="connsiteY4" fmla="*/ 1136000 h 4478665"/>
              <a:gd name="connsiteX5" fmla="*/ 8135938 w 8135938"/>
              <a:gd name="connsiteY5" fmla="*/ 3204548 h 4478665"/>
              <a:gd name="connsiteX6" fmla="*/ 8135938 w 8135938"/>
              <a:gd name="connsiteY6" fmla="*/ 4340548 h 4478665"/>
              <a:gd name="connsiteX7" fmla="*/ 7996834 w 8135938"/>
              <a:gd name="connsiteY7" fmla="*/ 4478665 h 4478665"/>
              <a:gd name="connsiteX8" fmla="*/ 4110634 w 8135938"/>
              <a:gd name="connsiteY8" fmla="*/ 4478665 h 4478665"/>
              <a:gd name="connsiteX9" fmla="*/ 3886200 w 8135938"/>
              <a:gd name="connsiteY9" fmla="*/ 4478665 h 4478665"/>
              <a:gd name="connsiteX10" fmla="*/ 0 w 8135938"/>
              <a:gd name="connsiteY10" fmla="*/ 4478665 h 4478665"/>
              <a:gd name="connsiteX11" fmla="*/ 0 w 8135938"/>
              <a:gd name="connsiteY11" fmla="*/ 3342665 h 4478665"/>
              <a:gd name="connsiteX12" fmla="*/ 0 w 8135938"/>
              <a:gd name="connsiteY12" fmla="*/ 3342665 h 44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35938" h="4478665">
                <a:moveTo>
                  <a:pt x="0" y="0"/>
                </a:moveTo>
                <a:lnTo>
                  <a:pt x="4249738" y="0"/>
                </a:lnTo>
                <a:lnTo>
                  <a:pt x="4249738" y="0"/>
                </a:lnTo>
                <a:lnTo>
                  <a:pt x="8135938" y="0"/>
                </a:lnTo>
                <a:lnTo>
                  <a:pt x="8135938" y="1136000"/>
                </a:lnTo>
                <a:lnTo>
                  <a:pt x="8135938" y="3204548"/>
                </a:lnTo>
                <a:lnTo>
                  <a:pt x="8135938" y="4340548"/>
                </a:lnTo>
                <a:cubicBezTo>
                  <a:pt x="8135938" y="4416828"/>
                  <a:pt x="8073659" y="4478665"/>
                  <a:pt x="7996834" y="4478665"/>
                </a:cubicBezTo>
                <a:lnTo>
                  <a:pt x="4110634" y="4478665"/>
                </a:lnTo>
                <a:lnTo>
                  <a:pt x="3886200" y="4478665"/>
                </a:lnTo>
                <a:lnTo>
                  <a:pt x="0" y="4478665"/>
                </a:lnTo>
                <a:lnTo>
                  <a:pt x="0" y="3342665"/>
                </a:lnTo>
                <a:lnTo>
                  <a:pt x="0" y="334266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D15EDB1-2F81-494E-AFE1-88D1B486C746}"/>
              </a:ext>
            </a:extLst>
          </p:cNvPr>
          <p:cNvSpPr/>
          <p:nvPr userDrawn="1"/>
        </p:nvSpPr>
        <p:spPr>
          <a:xfrm>
            <a:off x="0" y="6798167"/>
            <a:ext cx="12192000" cy="59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10BD207-435F-4AA5-9B8F-CD53E1F2E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4717" y="6279460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18E5132-E5DD-4911-B045-CE43E066A191}" type="datetime1">
              <a:rPr lang="de-DE" smtClean="0"/>
              <a:pPr/>
              <a:t>20.03.24</a:t>
            </a:fld>
            <a:endParaRPr lang="en-US" dirty="0"/>
          </a:p>
        </p:txBody>
      </p:sp>
      <p:sp>
        <p:nvSpPr>
          <p:cNvPr id="50" name="Titel 49">
            <a:extLst>
              <a:ext uri="{FF2B5EF4-FFF2-40B4-BE49-F238E27FC236}">
                <a16:creationId xmlns:a16="http://schemas.microsoft.com/office/drawing/2014/main" id="{105490A4-6961-470F-87FF-91AB09BC8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583" y="1431985"/>
            <a:ext cx="5294704" cy="2462213"/>
          </a:xfrm>
        </p:spPr>
        <p:txBody>
          <a:bodyPr vert="horz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Präsentation</a:t>
            </a:r>
            <a:br>
              <a:rPr lang="de-DE" dirty="0"/>
            </a:br>
            <a:r>
              <a:rPr lang="de-DE" dirty="0"/>
              <a:t>mehrzeilige Überschrift die schmaler neben </a:t>
            </a:r>
            <a:br>
              <a:rPr lang="de-DE" dirty="0"/>
            </a:br>
            <a:r>
              <a:rPr lang="de-DE" dirty="0"/>
              <a:t>einem Bild läuft</a:t>
            </a:r>
            <a:endParaRPr lang="en-US" dirty="0"/>
          </a:p>
        </p:txBody>
      </p:sp>
      <p:sp>
        <p:nvSpPr>
          <p:cNvPr id="66" name="Textplatzhalter 63">
            <a:extLst>
              <a:ext uri="{FF2B5EF4-FFF2-40B4-BE49-F238E27FC236}">
                <a16:creationId xmlns:a16="http://schemas.microsoft.com/office/drawing/2014/main" id="{F0C17B5C-9AAE-4DF2-802A-EA40B283CE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3584" y="1030311"/>
            <a:ext cx="9314417" cy="250453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2000" b="1" cap="all" baseline="0" dirty="0"/>
            </a:lvl1pPr>
          </a:lstStyle>
          <a:p>
            <a:pPr lvl="0"/>
            <a:r>
              <a:rPr lang="de-DE" dirty="0"/>
              <a:t>Hier steht eine Kopfzeile</a:t>
            </a:r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AFC8389-35B8-44EA-BC60-8FA9673BA1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704" y="6122273"/>
            <a:ext cx="3335497" cy="390527"/>
          </a:xfrm>
          <a:prstGeom prst="rect">
            <a:avLst/>
          </a:prstGeom>
        </p:spPr>
      </p:pic>
      <p:pic>
        <p:nvPicPr>
          <p:cNvPr id="9" name="Grafik 8" title="Logo Zentrum für Europäische Wirtschaftsforschung">
            <a:extLst>
              <a:ext uri="{FF2B5EF4-FFF2-40B4-BE49-F238E27FC236}">
                <a16:creationId xmlns:a16="http://schemas.microsoft.com/office/drawing/2014/main" id="{87DED7A3-43B4-4975-A1A8-6182EE5FF0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174" y="6167505"/>
            <a:ext cx="994003" cy="34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970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4624ABEE-D16A-47D3-ADD9-AC697D079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8402" y="724058"/>
            <a:ext cx="9489517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6929134-434B-4CDB-BF67-28B75659AC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7898" y="1605529"/>
            <a:ext cx="888002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3000" b="0">
                <a:solidFill>
                  <a:schemeClr val="accent1"/>
                </a:solidFill>
              </a:defRPr>
            </a:lvl1pPr>
            <a:lvl2pPr marL="182563" indent="0">
              <a:buNone/>
              <a:defRPr b="1">
                <a:solidFill>
                  <a:schemeClr val="accent1"/>
                </a:solidFill>
              </a:defRPr>
            </a:lvl2pPr>
            <a:lvl3pPr marL="357188" indent="0">
              <a:buNone/>
              <a:defRPr b="1">
                <a:solidFill>
                  <a:schemeClr val="accent1"/>
                </a:solidFill>
              </a:defRPr>
            </a:lvl3pPr>
            <a:lvl4pPr marL="549275" indent="0">
              <a:buNone/>
              <a:defRPr b="1">
                <a:solidFill>
                  <a:schemeClr val="accent1"/>
                </a:solidFill>
              </a:defRPr>
            </a:lvl4pPr>
            <a:lvl5pPr marL="708025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Erster </a:t>
            </a:r>
            <a:r>
              <a:rPr lang="de-DE" dirty="0" err="1"/>
              <a:t>Agendapunkt</a:t>
            </a:r>
            <a:r>
              <a:rPr lang="de-DE" dirty="0"/>
              <a:t> für den Vortrag </a:t>
            </a:r>
          </a:p>
          <a:p>
            <a:pPr lvl="0"/>
            <a:r>
              <a:rPr lang="de-DE" dirty="0"/>
              <a:t>Zweiter </a:t>
            </a:r>
            <a:r>
              <a:rPr lang="de-DE" dirty="0" err="1"/>
              <a:t>Agendapunkt</a:t>
            </a:r>
            <a:endParaRPr lang="de-DE" dirty="0"/>
          </a:p>
          <a:p>
            <a:pPr lvl="0"/>
            <a:r>
              <a:rPr lang="de-DE" dirty="0"/>
              <a:t>Dritter </a:t>
            </a:r>
            <a:r>
              <a:rPr lang="de-DE" dirty="0" err="1"/>
              <a:t>Agendapunkt</a:t>
            </a:r>
            <a:r>
              <a:rPr lang="de-DE" dirty="0"/>
              <a:t>, der auch mal etwas länger ausfällt, aber nie länger als zwei Zeilen ist</a:t>
            </a:r>
          </a:p>
          <a:p>
            <a:pPr lvl="0"/>
            <a:r>
              <a:rPr lang="de-DE" dirty="0"/>
              <a:t>Vierter </a:t>
            </a:r>
            <a:r>
              <a:rPr lang="de-DE" dirty="0" err="1"/>
              <a:t>Agendapunkt</a:t>
            </a:r>
            <a:endParaRPr lang="de-DE" dirty="0"/>
          </a:p>
          <a:p>
            <a:pPr lvl="0"/>
            <a:r>
              <a:rPr lang="de-DE" dirty="0"/>
              <a:t>Fünfter </a:t>
            </a:r>
            <a:r>
              <a:rPr lang="de-DE" dirty="0" err="1"/>
              <a:t>Agendapunkt</a:t>
            </a:r>
            <a:r>
              <a:rPr lang="de-DE" dirty="0"/>
              <a:t> für den Vortrag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7525EEE-70E2-4843-A4AA-7E18F17671A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344085" y="1605529"/>
            <a:ext cx="427403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Font typeface="+mj-lt"/>
              <a:buNone/>
              <a:defRPr sz="3000" b="1">
                <a:solidFill>
                  <a:schemeClr val="accent5"/>
                </a:solidFill>
              </a:defRPr>
            </a:lvl1pPr>
            <a:lvl2pPr marL="182563" indent="0">
              <a:buNone/>
              <a:defRPr b="1">
                <a:solidFill>
                  <a:schemeClr val="accent1"/>
                </a:solidFill>
              </a:defRPr>
            </a:lvl2pPr>
            <a:lvl3pPr marL="357188" indent="0">
              <a:buNone/>
              <a:defRPr b="1">
                <a:solidFill>
                  <a:schemeClr val="accent1"/>
                </a:solidFill>
              </a:defRPr>
            </a:lvl3pPr>
            <a:lvl4pPr marL="549275" indent="0">
              <a:buNone/>
              <a:defRPr b="1">
                <a:solidFill>
                  <a:schemeClr val="accent1"/>
                </a:solidFill>
              </a:defRPr>
            </a:lvl4pPr>
            <a:lvl5pPr marL="708025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4.</a:t>
            </a:r>
          </a:p>
          <a:p>
            <a:pPr lvl="0"/>
            <a:r>
              <a:rPr lang="en-US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08684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D15EDB1-2F81-494E-AFE1-88D1B486C746}"/>
              </a:ext>
            </a:extLst>
          </p:cNvPr>
          <p:cNvSpPr/>
          <p:nvPr userDrawn="1"/>
        </p:nvSpPr>
        <p:spPr>
          <a:xfrm>
            <a:off x="0" y="6798167"/>
            <a:ext cx="12192000" cy="59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6946B1EA-62AE-40EE-B819-65110E8AB509}"/>
              </a:ext>
            </a:extLst>
          </p:cNvPr>
          <p:cNvSpPr/>
          <p:nvPr userDrawn="1"/>
        </p:nvSpPr>
        <p:spPr>
          <a:xfrm>
            <a:off x="2" y="1"/>
            <a:ext cx="10847916" cy="5725904"/>
          </a:xfrm>
          <a:custGeom>
            <a:avLst/>
            <a:gdLst>
              <a:gd name="connsiteX0" fmla="*/ 0 w 8105775"/>
              <a:gd name="connsiteY0" fmla="*/ 0 h 4478665"/>
              <a:gd name="connsiteX1" fmla="*/ 8105775 w 8105775"/>
              <a:gd name="connsiteY1" fmla="*/ 0 h 4478665"/>
              <a:gd name="connsiteX2" fmla="*/ 8105775 w 8105775"/>
              <a:gd name="connsiteY2" fmla="*/ 4340548 h 4478665"/>
              <a:gd name="connsiteX3" fmla="*/ 7967658 w 8105775"/>
              <a:gd name="connsiteY3" fmla="*/ 4478665 h 4478665"/>
              <a:gd name="connsiteX4" fmla="*/ 0 w 8105775"/>
              <a:gd name="connsiteY4" fmla="*/ 4478665 h 44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775" h="4478665">
                <a:moveTo>
                  <a:pt x="0" y="0"/>
                </a:moveTo>
                <a:lnTo>
                  <a:pt x="8105775" y="0"/>
                </a:lnTo>
                <a:lnTo>
                  <a:pt x="8105775" y="4340548"/>
                </a:lnTo>
                <a:cubicBezTo>
                  <a:pt x="8105775" y="4416828"/>
                  <a:pt x="8043938" y="4478665"/>
                  <a:pt x="7967658" y="4478665"/>
                </a:cubicBezTo>
                <a:lnTo>
                  <a:pt x="0" y="4478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0" name="Titel 49">
            <a:extLst>
              <a:ext uri="{FF2B5EF4-FFF2-40B4-BE49-F238E27FC236}">
                <a16:creationId xmlns:a16="http://schemas.microsoft.com/office/drawing/2014/main" id="{105490A4-6961-470F-87FF-91AB09BC8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584" y="1535673"/>
            <a:ext cx="9314417" cy="1136401"/>
          </a:xfrm>
        </p:spPr>
        <p:txBody>
          <a:bodyPr vert="horz"/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Präsentation</a:t>
            </a:r>
            <a:br>
              <a:rPr lang="de-DE" dirty="0"/>
            </a:br>
            <a:r>
              <a:rPr lang="de-DE" dirty="0"/>
              <a:t>zweizeilige Überschrift</a:t>
            </a:r>
            <a:endParaRPr lang="en-US" dirty="0"/>
          </a:p>
        </p:txBody>
      </p:sp>
      <p:sp>
        <p:nvSpPr>
          <p:cNvPr id="64" name="Textplatzhalter 63">
            <a:extLst>
              <a:ext uri="{FF2B5EF4-FFF2-40B4-BE49-F238E27FC236}">
                <a16:creationId xmlns:a16="http://schemas.microsoft.com/office/drawing/2014/main" id="{56CF2C63-9F8D-4387-8B9E-F6EC5B4A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3584" y="2996576"/>
            <a:ext cx="7028417" cy="364074"/>
          </a:xfrm>
        </p:spPr>
        <p:txBody>
          <a:bodyPr wrap="square">
            <a:spAutoFit/>
          </a:bodyPr>
          <a:lstStyle>
            <a:lvl1pPr>
              <a:lnSpc>
                <a:spcPts val="2800"/>
              </a:lnSpc>
              <a:defRPr sz="2800">
                <a:solidFill>
                  <a:schemeClr val="bg1"/>
                </a:solidFill>
              </a:defRPr>
            </a:lvl1pPr>
            <a:lvl2pPr>
              <a:lnSpc>
                <a:spcPts val="2800"/>
              </a:lnSpc>
              <a:defRPr sz="2100">
                <a:solidFill>
                  <a:schemeClr val="bg1"/>
                </a:solidFill>
              </a:defRPr>
            </a:lvl2pPr>
            <a:lvl3pPr>
              <a:lnSpc>
                <a:spcPts val="2800"/>
              </a:lnSpc>
              <a:defRPr sz="2100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defRPr sz="21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mit einer 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73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_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D15EDB1-2F81-494E-AFE1-88D1B486C746}"/>
              </a:ext>
            </a:extLst>
          </p:cNvPr>
          <p:cNvSpPr/>
          <p:nvPr userDrawn="1"/>
        </p:nvSpPr>
        <p:spPr>
          <a:xfrm>
            <a:off x="0" y="6798167"/>
            <a:ext cx="12192000" cy="59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6946B1EA-62AE-40EE-B819-65110E8AB509}"/>
              </a:ext>
            </a:extLst>
          </p:cNvPr>
          <p:cNvSpPr/>
          <p:nvPr userDrawn="1"/>
        </p:nvSpPr>
        <p:spPr>
          <a:xfrm>
            <a:off x="2" y="1"/>
            <a:ext cx="10847916" cy="5725904"/>
          </a:xfrm>
          <a:custGeom>
            <a:avLst/>
            <a:gdLst>
              <a:gd name="connsiteX0" fmla="*/ 0 w 8105775"/>
              <a:gd name="connsiteY0" fmla="*/ 0 h 4478665"/>
              <a:gd name="connsiteX1" fmla="*/ 8105775 w 8105775"/>
              <a:gd name="connsiteY1" fmla="*/ 0 h 4478665"/>
              <a:gd name="connsiteX2" fmla="*/ 8105775 w 8105775"/>
              <a:gd name="connsiteY2" fmla="*/ 4340548 h 4478665"/>
              <a:gd name="connsiteX3" fmla="*/ 7967658 w 8105775"/>
              <a:gd name="connsiteY3" fmla="*/ 4478665 h 4478665"/>
              <a:gd name="connsiteX4" fmla="*/ 0 w 8105775"/>
              <a:gd name="connsiteY4" fmla="*/ 4478665 h 44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775" h="4478665">
                <a:moveTo>
                  <a:pt x="0" y="0"/>
                </a:moveTo>
                <a:lnTo>
                  <a:pt x="8105775" y="0"/>
                </a:lnTo>
                <a:lnTo>
                  <a:pt x="8105775" y="4340548"/>
                </a:lnTo>
                <a:cubicBezTo>
                  <a:pt x="8105775" y="4416828"/>
                  <a:pt x="8043938" y="4478665"/>
                  <a:pt x="7967658" y="4478665"/>
                </a:cubicBezTo>
                <a:lnTo>
                  <a:pt x="0" y="4478665"/>
                </a:lnTo>
                <a:close/>
              </a:path>
            </a:pathLst>
          </a:custGeom>
          <a:solidFill>
            <a:srgbClr val="DE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0" name="Titel 49">
            <a:extLst>
              <a:ext uri="{FF2B5EF4-FFF2-40B4-BE49-F238E27FC236}">
                <a16:creationId xmlns:a16="http://schemas.microsoft.com/office/drawing/2014/main" id="{105490A4-6961-470F-87FF-91AB09BC8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584" y="1535673"/>
            <a:ext cx="9314417" cy="1136401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ts val="4400"/>
              </a:lnSpc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4400"/>
              </a:lnSpc>
            </a:pPr>
            <a:r>
              <a:rPr lang="de-DE" dirty="0"/>
              <a:t>Titel Präsentation</a:t>
            </a:r>
            <a:br>
              <a:rPr lang="de-DE" dirty="0"/>
            </a:br>
            <a:r>
              <a:rPr lang="de-DE" dirty="0"/>
              <a:t>zweizeilige Überschrift</a:t>
            </a:r>
            <a:endParaRPr lang="en-US" dirty="0"/>
          </a:p>
        </p:txBody>
      </p:sp>
      <p:sp>
        <p:nvSpPr>
          <p:cNvPr id="64" name="Textplatzhalter 63">
            <a:extLst>
              <a:ext uri="{FF2B5EF4-FFF2-40B4-BE49-F238E27FC236}">
                <a16:creationId xmlns:a16="http://schemas.microsoft.com/office/drawing/2014/main" id="{56CF2C63-9F8D-4387-8B9E-F6EC5B4A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3584" y="2935616"/>
            <a:ext cx="7028417" cy="364074"/>
          </a:xfrm>
        </p:spPr>
        <p:txBody>
          <a:bodyPr wrap="square">
            <a:spAutoFit/>
          </a:bodyPr>
          <a:lstStyle>
            <a:lvl1pPr>
              <a:lnSpc>
                <a:spcPts val="2800"/>
              </a:lnSpc>
              <a:defRPr sz="2800">
                <a:solidFill>
                  <a:schemeClr val="accent1"/>
                </a:solidFill>
              </a:defRPr>
            </a:lvl1pPr>
            <a:lvl2pPr>
              <a:lnSpc>
                <a:spcPts val="2800"/>
              </a:lnSpc>
              <a:defRPr sz="2100">
                <a:solidFill>
                  <a:schemeClr val="bg1"/>
                </a:solidFill>
              </a:defRPr>
            </a:lvl2pPr>
            <a:lvl3pPr>
              <a:lnSpc>
                <a:spcPts val="2800"/>
              </a:lnSpc>
              <a:defRPr sz="2100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defRPr sz="21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mit einer 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73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4624ABEE-D16A-47D3-ADD9-AC697D079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8402" y="724058"/>
            <a:ext cx="9489517" cy="76944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de-DE" dirty="0"/>
              <a:t>Hier steht eine Headline, die sehr lang läuft aber niemals mehr als zwei Zeilen überschreiten sollte</a:t>
            </a:r>
            <a:endParaRPr lang="en-US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432790B-0467-4E57-96E6-A8A13DC13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400" y="1992902"/>
            <a:ext cx="9489517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ts val="2200"/>
              </a:lnSpc>
              <a:defRPr sz="2000"/>
            </a:lvl1pPr>
            <a:lvl2pPr>
              <a:lnSpc>
                <a:spcPts val="2200"/>
              </a:lnSpc>
              <a:defRPr sz="20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2200"/>
              </a:lnSpc>
              <a:defRPr sz="2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26036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560DAE-8718-6CD5-6136-84A511DF0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32" y="6095040"/>
            <a:ext cx="3335497" cy="3905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DB0167F-7FBD-9E67-213C-A03094D76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054" y="6061559"/>
            <a:ext cx="1672968" cy="457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356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4624ABEE-D16A-47D3-ADD9-AC697D079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8402" y="724058"/>
            <a:ext cx="4593665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Hier steht eine Headline</a:t>
            </a:r>
            <a:endParaRPr lang="en-US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432790B-0467-4E57-96E6-A8A13DC13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400" y="1855518"/>
            <a:ext cx="4593667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ts val="2200"/>
              </a:lnSpc>
              <a:defRPr sz="2000"/>
            </a:lvl1pPr>
            <a:lvl2pPr>
              <a:lnSpc>
                <a:spcPts val="2200"/>
              </a:lnSpc>
              <a:defRPr sz="20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2200"/>
              </a:lnSpc>
              <a:defRPr sz="2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61EFFB-61A3-4DDF-9F32-8C32BD13341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358401" y="1216455"/>
            <a:ext cx="4593665" cy="250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Das ist eine mögliche Subheadline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A2F590F5-9ABF-4118-AA7F-622AB872C6A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775202" y="767314"/>
            <a:ext cx="4072717" cy="53559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9" tIns="72000" rIns="72000" bIns="72000" rtlCol="0" anchor="ctr">
            <a:no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für eine Infobox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0506BE85-16B0-4477-B6BC-465E85AAC156}"/>
              </a:ext>
            </a:extLst>
          </p:cNvPr>
          <p:cNvSpPr/>
          <p:nvPr userDrawn="1"/>
        </p:nvSpPr>
        <p:spPr>
          <a:xfrm>
            <a:off x="6775200" y="1365423"/>
            <a:ext cx="4072717" cy="4176393"/>
          </a:xfrm>
          <a:custGeom>
            <a:avLst/>
            <a:gdLst>
              <a:gd name="connsiteX0" fmla="*/ 0 w 3054539"/>
              <a:gd name="connsiteY0" fmla="*/ 0 h 3266674"/>
              <a:gd name="connsiteX1" fmla="*/ 3054539 w 3054539"/>
              <a:gd name="connsiteY1" fmla="*/ 0 h 3266674"/>
              <a:gd name="connsiteX2" fmla="*/ 3054539 w 3054539"/>
              <a:gd name="connsiteY2" fmla="*/ 3071727 h 3266674"/>
              <a:gd name="connsiteX3" fmla="*/ 2859592 w 3054539"/>
              <a:gd name="connsiteY3" fmla="*/ 3266674 h 3266674"/>
              <a:gd name="connsiteX4" fmla="*/ 0 w 3054539"/>
              <a:gd name="connsiteY4" fmla="*/ 3266674 h 32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539" h="3266674">
                <a:moveTo>
                  <a:pt x="0" y="0"/>
                </a:moveTo>
                <a:lnTo>
                  <a:pt x="3054539" y="0"/>
                </a:lnTo>
                <a:lnTo>
                  <a:pt x="3054539" y="3071727"/>
                </a:lnTo>
                <a:cubicBezTo>
                  <a:pt x="3054539" y="3179393"/>
                  <a:pt x="2967258" y="3266674"/>
                  <a:pt x="2859592" y="3266674"/>
                </a:cubicBezTo>
                <a:lnTo>
                  <a:pt x="0" y="3266674"/>
                </a:lnTo>
                <a:close/>
              </a:path>
            </a:pathLst>
          </a:custGeom>
          <a:solidFill>
            <a:srgbClr val="DE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4D37048E-022F-40CD-BE18-8DA1707E52A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972803" y="1524421"/>
            <a:ext cx="3771397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ts val="2200"/>
              </a:lnSpc>
              <a:defRPr sz="2000"/>
            </a:lvl1pPr>
            <a:lvl2pPr>
              <a:lnSpc>
                <a:spcPts val="2200"/>
              </a:lnSpc>
              <a:defRPr sz="20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2200"/>
              </a:lnSpc>
              <a:defRPr sz="2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3330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D15EDB1-2F81-494E-AFE1-88D1B486C746}"/>
              </a:ext>
            </a:extLst>
          </p:cNvPr>
          <p:cNvSpPr/>
          <p:nvPr userDrawn="1"/>
        </p:nvSpPr>
        <p:spPr>
          <a:xfrm>
            <a:off x="0" y="6798167"/>
            <a:ext cx="12192000" cy="59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6946B1EA-62AE-40EE-B819-65110E8AB509}"/>
              </a:ext>
            </a:extLst>
          </p:cNvPr>
          <p:cNvSpPr/>
          <p:nvPr userDrawn="1"/>
        </p:nvSpPr>
        <p:spPr>
          <a:xfrm>
            <a:off x="2" y="1"/>
            <a:ext cx="10847916" cy="5725904"/>
          </a:xfrm>
          <a:custGeom>
            <a:avLst/>
            <a:gdLst>
              <a:gd name="connsiteX0" fmla="*/ 0 w 8105775"/>
              <a:gd name="connsiteY0" fmla="*/ 0 h 4478665"/>
              <a:gd name="connsiteX1" fmla="*/ 8105775 w 8105775"/>
              <a:gd name="connsiteY1" fmla="*/ 0 h 4478665"/>
              <a:gd name="connsiteX2" fmla="*/ 8105775 w 8105775"/>
              <a:gd name="connsiteY2" fmla="*/ 4340548 h 4478665"/>
              <a:gd name="connsiteX3" fmla="*/ 7967658 w 8105775"/>
              <a:gd name="connsiteY3" fmla="*/ 4478665 h 4478665"/>
              <a:gd name="connsiteX4" fmla="*/ 0 w 8105775"/>
              <a:gd name="connsiteY4" fmla="*/ 4478665 h 44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775" h="4478665">
                <a:moveTo>
                  <a:pt x="0" y="0"/>
                </a:moveTo>
                <a:lnTo>
                  <a:pt x="8105775" y="0"/>
                </a:lnTo>
                <a:lnTo>
                  <a:pt x="8105775" y="4340548"/>
                </a:lnTo>
                <a:cubicBezTo>
                  <a:pt x="8105775" y="4416828"/>
                  <a:pt x="8043938" y="4478665"/>
                  <a:pt x="7967658" y="4478665"/>
                </a:cubicBezTo>
                <a:lnTo>
                  <a:pt x="0" y="447866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0" name="Titel 49">
            <a:extLst>
              <a:ext uri="{FF2B5EF4-FFF2-40B4-BE49-F238E27FC236}">
                <a16:creationId xmlns:a16="http://schemas.microsoft.com/office/drawing/2014/main" id="{105490A4-6961-470F-87FF-91AB09BC8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4138" y="1824038"/>
            <a:ext cx="9314417" cy="2257028"/>
          </a:xfrm>
        </p:spPr>
        <p:txBody>
          <a:bodyPr vert="horz"/>
          <a:lstStyle>
            <a:lvl1pPr>
              <a:lnSpc>
                <a:spcPts val="44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Eptas</a:t>
            </a:r>
            <a:r>
              <a:rPr lang="de-DE" dirty="0"/>
              <a:t> </a:t>
            </a:r>
            <a:r>
              <a:rPr lang="de-DE" dirty="0" err="1"/>
              <a:t>eume</a:t>
            </a:r>
            <a:r>
              <a:rPr lang="de-DE" dirty="0"/>
              <a:t> </a:t>
            </a:r>
            <a:r>
              <a:rPr lang="de-DE" dirty="0" err="1"/>
              <a:t>andissin</a:t>
            </a:r>
            <a:r>
              <a:rPr lang="de-DE" dirty="0"/>
              <a:t> </a:t>
            </a:r>
            <a:r>
              <a:rPr lang="de-DE" dirty="0" err="1"/>
              <a:t>resequunt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harcipsandam</a:t>
            </a:r>
            <a:r>
              <a:rPr lang="de-DE" dirty="0"/>
              <a:t> </a:t>
            </a:r>
            <a:r>
              <a:rPr lang="de-DE" dirty="0" err="1"/>
              <a:t>repudit</a:t>
            </a:r>
            <a:r>
              <a:rPr lang="de-DE" dirty="0"/>
              <a:t> </a:t>
            </a:r>
            <a:r>
              <a:rPr lang="de-DE" dirty="0" err="1"/>
              <a:t>earuptatur</a:t>
            </a:r>
            <a:r>
              <a:rPr lang="de-DE" dirty="0"/>
              <a:t>, </a:t>
            </a:r>
            <a:r>
              <a:rPr lang="de-DE" dirty="0" err="1"/>
              <a:t>commod</a:t>
            </a:r>
            <a:r>
              <a:rPr lang="de-DE" dirty="0"/>
              <a:t> quam </a:t>
            </a:r>
            <a:r>
              <a:rPr lang="de-DE" dirty="0" err="1"/>
              <a:t>aliquam</a:t>
            </a:r>
            <a:r>
              <a:rPr lang="de-DE" dirty="0"/>
              <a:t>, </a:t>
            </a:r>
            <a:r>
              <a:rPr lang="de-DE" dirty="0" err="1"/>
              <a:t>intio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autemperae</a:t>
            </a:r>
            <a:r>
              <a:rPr lang="de-DE" dirty="0"/>
              <a:t>. </a:t>
            </a:r>
            <a:endParaRPr lang="en-US" dirty="0"/>
          </a:p>
        </p:txBody>
      </p:sp>
      <p:sp>
        <p:nvSpPr>
          <p:cNvPr id="7" name="Textplatzhalter 63">
            <a:extLst>
              <a:ext uri="{FF2B5EF4-FFF2-40B4-BE49-F238E27FC236}">
                <a16:creationId xmlns:a16="http://schemas.microsoft.com/office/drawing/2014/main" id="{E56D0802-17EC-41D5-B99F-447777736C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3584" y="1448033"/>
            <a:ext cx="9314417" cy="250453"/>
          </a:xfrm>
        </p:spPr>
        <p:txBody>
          <a:bodyPr wrap="square">
            <a:spAutoFit/>
          </a:bodyPr>
          <a:lstStyle>
            <a:lvl1pPr>
              <a:lnSpc>
                <a:spcPts val="1900"/>
              </a:lnSpc>
              <a:defRPr sz="2000" b="1" cap="all" baseline="0">
                <a:solidFill>
                  <a:schemeClr val="bg1"/>
                </a:solidFill>
              </a:defRPr>
            </a:lvl1pPr>
            <a:lvl2pPr>
              <a:lnSpc>
                <a:spcPts val="2800"/>
              </a:lnSpc>
              <a:defRPr sz="2100">
                <a:solidFill>
                  <a:schemeClr val="bg1"/>
                </a:solidFill>
              </a:defRPr>
            </a:lvl2pPr>
            <a:lvl3pPr>
              <a:lnSpc>
                <a:spcPts val="2800"/>
              </a:lnSpc>
              <a:defRPr sz="2100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defRPr sz="21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Kopfzeile für eine </a:t>
            </a:r>
            <a:r>
              <a:rPr lang="de-DE" dirty="0" err="1"/>
              <a:t>Keymessage</a:t>
            </a:r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FF9B46B-02DC-4743-9B9B-1E8C0DE88E97}"/>
              </a:ext>
            </a:extLst>
          </p:cNvPr>
          <p:cNvSpPr>
            <a:spLocks/>
          </p:cNvSpPr>
          <p:nvPr userDrawn="1"/>
        </p:nvSpPr>
        <p:spPr bwMode="auto">
          <a:xfrm>
            <a:off x="555622" y="1244986"/>
            <a:ext cx="530228" cy="1047097"/>
          </a:xfrm>
          <a:custGeom>
            <a:avLst/>
            <a:gdLst>
              <a:gd name="T0" fmla="*/ 245 w 840"/>
              <a:gd name="T1" fmla="*/ 0 h 1730"/>
              <a:gd name="T2" fmla="*/ 0 w 840"/>
              <a:gd name="T3" fmla="*/ 192 h 1730"/>
              <a:gd name="T4" fmla="*/ 493 w 840"/>
              <a:gd name="T5" fmla="*/ 864 h 1730"/>
              <a:gd name="T6" fmla="*/ 0 w 840"/>
              <a:gd name="T7" fmla="*/ 1535 h 1730"/>
              <a:gd name="T8" fmla="*/ 245 w 840"/>
              <a:gd name="T9" fmla="*/ 1730 h 1730"/>
              <a:gd name="T10" fmla="*/ 840 w 840"/>
              <a:gd name="T11" fmla="*/ 1094 h 1730"/>
              <a:gd name="T12" fmla="*/ 840 w 840"/>
              <a:gd name="T13" fmla="*/ 635 h 1730"/>
              <a:gd name="T14" fmla="*/ 245 w 840"/>
              <a:gd name="T15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0" h="1730">
                <a:moveTo>
                  <a:pt x="245" y="0"/>
                </a:moveTo>
                <a:lnTo>
                  <a:pt x="0" y="192"/>
                </a:lnTo>
                <a:lnTo>
                  <a:pt x="493" y="864"/>
                </a:lnTo>
                <a:lnTo>
                  <a:pt x="0" y="1535"/>
                </a:lnTo>
                <a:lnTo>
                  <a:pt x="245" y="1730"/>
                </a:lnTo>
                <a:lnTo>
                  <a:pt x="840" y="1094"/>
                </a:lnTo>
                <a:lnTo>
                  <a:pt x="840" y="635"/>
                </a:lnTo>
                <a:lnTo>
                  <a:pt x="245" y="0"/>
                </a:lnTo>
                <a:close/>
              </a:path>
            </a:pathLst>
          </a:custGeom>
          <a:solidFill>
            <a:srgbClr val="2A46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363"/>
          </a:p>
        </p:txBody>
      </p:sp>
    </p:spTree>
    <p:extLst>
      <p:ext uri="{BB962C8B-B14F-4D97-AF65-F5344CB8AC3E}">
        <p14:creationId xmlns:p14="http://schemas.microsoft.com/office/powerpoint/2010/main" val="2204510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D15EDB1-2F81-494E-AFE1-88D1B486C746}"/>
              </a:ext>
            </a:extLst>
          </p:cNvPr>
          <p:cNvSpPr/>
          <p:nvPr userDrawn="1"/>
        </p:nvSpPr>
        <p:spPr>
          <a:xfrm>
            <a:off x="0" y="6798167"/>
            <a:ext cx="12192000" cy="59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1A44696-4239-4107-8FBB-31B703AF2357}"/>
              </a:ext>
            </a:extLst>
          </p:cNvPr>
          <p:cNvSpPr/>
          <p:nvPr userDrawn="1"/>
        </p:nvSpPr>
        <p:spPr>
          <a:xfrm>
            <a:off x="0" y="1"/>
            <a:ext cx="7423997" cy="5725904"/>
          </a:xfrm>
          <a:custGeom>
            <a:avLst/>
            <a:gdLst>
              <a:gd name="connsiteX0" fmla="*/ 0 w 5567998"/>
              <a:gd name="connsiteY0" fmla="*/ 0 h 4478665"/>
              <a:gd name="connsiteX1" fmla="*/ 5567998 w 5567998"/>
              <a:gd name="connsiteY1" fmla="*/ 0 h 4478665"/>
              <a:gd name="connsiteX2" fmla="*/ 5567998 w 5567998"/>
              <a:gd name="connsiteY2" fmla="*/ 4340548 h 4478665"/>
              <a:gd name="connsiteX3" fmla="*/ 5429367 w 5567998"/>
              <a:gd name="connsiteY3" fmla="*/ 4478665 h 4478665"/>
              <a:gd name="connsiteX4" fmla="*/ 0 w 5567998"/>
              <a:gd name="connsiteY4" fmla="*/ 4478665 h 44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7998" h="4478665">
                <a:moveTo>
                  <a:pt x="0" y="0"/>
                </a:moveTo>
                <a:lnTo>
                  <a:pt x="5567998" y="0"/>
                </a:lnTo>
                <a:lnTo>
                  <a:pt x="5567998" y="4340548"/>
                </a:lnTo>
                <a:cubicBezTo>
                  <a:pt x="5567998" y="4416828"/>
                  <a:pt x="5505931" y="4478665"/>
                  <a:pt x="5429367" y="4478665"/>
                </a:cubicBezTo>
                <a:lnTo>
                  <a:pt x="0" y="447866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0" name="Titel 49">
            <a:extLst>
              <a:ext uri="{FF2B5EF4-FFF2-40B4-BE49-F238E27FC236}">
                <a16:creationId xmlns:a16="http://schemas.microsoft.com/office/drawing/2014/main" id="{105490A4-6961-470F-87FF-91AB09BC8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584" y="1823712"/>
            <a:ext cx="5898117" cy="2821285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ts val="4400"/>
              </a:lnSpc>
              <a:defRPr lang="en-US" sz="4000" dirty="0"/>
            </a:lvl1pPr>
          </a:lstStyle>
          <a:p>
            <a:pPr lvl="0">
              <a:lnSpc>
                <a:spcPts val="4400"/>
              </a:lnSpc>
            </a:pPr>
            <a:r>
              <a:rPr lang="de-DE" dirty="0" err="1"/>
              <a:t>Eptas</a:t>
            </a:r>
            <a:r>
              <a:rPr lang="de-DE" dirty="0"/>
              <a:t> </a:t>
            </a:r>
            <a:r>
              <a:rPr lang="de-DE" dirty="0" err="1"/>
              <a:t>eume</a:t>
            </a:r>
            <a:r>
              <a:rPr lang="de-DE" dirty="0"/>
              <a:t> </a:t>
            </a:r>
            <a:r>
              <a:rPr lang="de-DE" dirty="0" err="1"/>
              <a:t>andissin</a:t>
            </a:r>
            <a:r>
              <a:rPr lang="de-DE" dirty="0"/>
              <a:t> </a:t>
            </a:r>
            <a:r>
              <a:rPr lang="de-DE" dirty="0" err="1"/>
              <a:t>re-sequunt</a:t>
            </a:r>
            <a:r>
              <a:rPr lang="de-DE" dirty="0"/>
              <a:t> </a:t>
            </a:r>
            <a:r>
              <a:rPr lang="de-DE" dirty="0" err="1"/>
              <a:t>harcipsandam</a:t>
            </a:r>
            <a:r>
              <a:rPr lang="de-DE" dirty="0"/>
              <a:t> </a:t>
            </a:r>
            <a:r>
              <a:rPr lang="de-DE" dirty="0" err="1"/>
              <a:t>repudit</a:t>
            </a:r>
            <a:r>
              <a:rPr lang="de-DE" dirty="0"/>
              <a:t> </a:t>
            </a:r>
            <a:r>
              <a:rPr lang="de-DE" dirty="0" err="1"/>
              <a:t>earuptatur</a:t>
            </a:r>
            <a:r>
              <a:rPr lang="de-DE" dirty="0"/>
              <a:t>, </a:t>
            </a:r>
            <a:r>
              <a:rPr lang="de-DE" dirty="0" err="1"/>
              <a:t>commod</a:t>
            </a:r>
            <a:r>
              <a:rPr lang="de-DE" dirty="0"/>
              <a:t> quam </a:t>
            </a:r>
            <a:r>
              <a:rPr lang="de-DE" dirty="0" err="1"/>
              <a:t>ali</a:t>
            </a:r>
            <a:r>
              <a:rPr lang="de-DE" dirty="0"/>
              <a:t>-</a:t>
            </a:r>
            <a:br>
              <a:rPr lang="de-DE" dirty="0"/>
            </a:br>
            <a:r>
              <a:rPr lang="de-DE" dirty="0"/>
              <a:t>quam, </a:t>
            </a:r>
            <a:r>
              <a:rPr lang="de-DE" dirty="0" err="1"/>
              <a:t>intio</a:t>
            </a:r>
            <a:r>
              <a:rPr lang="de-DE" dirty="0"/>
              <a:t> </a:t>
            </a:r>
            <a:r>
              <a:rPr lang="de-DE" dirty="0" err="1"/>
              <a:t>modicte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7" name="Textplatzhalter 63">
            <a:extLst>
              <a:ext uri="{FF2B5EF4-FFF2-40B4-BE49-F238E27FC236}">
                <a16:creationId xmlns:a16="http://schemas.microsoft.com/office/drawing/2014/main" id="{E56D0802-17EC-41D5-B99F-447777736C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3584" y="1448033"/>
            <a:ext cx="5898117" cy="250453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2000" b="1" cap="all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Kopfzeile für eine </a:t>
            </a:r>
            <a:r>
              <a:rPr lang="de-DE" dirty="0" err="1"/>
              <a:t>Keymessage</a:t>
            </a:r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FF9B46B-02DC-4743-9B9B-1E8C0DE88E97}"/>
              </a:ext>
            </a:extLst>
          </p:cNvPr>
          <p:cNvSpPr>
            <a:spLocks/>
          </p:cNvSpPr>
          <p:nvPr userDrawn="1"/>
        </p:nvSpPr>
        <p:spPr bwMode="auto">
          <a:xfrm>
            <a:off x="555622" y="1244986"/>
            <a:ext cx="530228" cy="1047097"/>
          </a:xfrm>
          <a:custGeom>
            <a:avLst/>
            <a:gdLst>
              <a:gd name="T0" fmla="*/ 245 w 840"/>
              <a:gd name="T1" fmla="*/ 0 h 1730"/>
              <a:gd name="T2" fmla="*/ 0 w 840"/>
              <a:gd name="T3" fmla="*/ 192 h 1730"/>
              <a:gd name="T4" fmla="*/ 493 w 840"/>
              <a:gd name="T5" fmla="*/ 864 h 1730"/>
              <a:gd name="T6" fmla="*/ 0 w 840"/>
              <a:gd name="T7" fmla="*/ 1535 h 1730"/>
              <a:gd name="T8" fmla="*/ 245 w 840"/>
              <a:gd name="T9" fmla="*/ 1730 h 1730"/>
              <a:gd name="T10" fmla="*/ 840 w 840"/>
              <a:gd name="T11" fmla="*/ 1094 h 1730"/>
              <a:gd name="T12" fmla="*/ 840 w 840"/>
              <a:gd name="T13" fmla="*/ 635 h 1730"/>
              <a:gd name="T14" fmla="*/ 245 w 840"/>
              <a:gd name="T15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0" h="1730">
                <a:moveTo>
                  <a:pt x="245" y="0"/>
                </a:moveTo>
                <a:lnTo>
                  <a:pt x="0" y="192"/>
                </a:lnTo>
                <a:lnTo>
                  <a:pt x="493" y="864"/>
                </a:lnTo>
                <a:lnTo>
                  <a:pt x="0" y="1535"/>
                </a:lnTo>
                <a:lnTo>
                  <a:pt x="245" y="1730"/>
                </a:lnTo>
                <a:lnTo>
                  <a:pt x="840" y="1094"/>
                </a:lnTo>
                <a:lnTo>
                  <a:pt x="840" y="635"/>
                </a:lnTo>
                <a:lnTo>
                  <a:pt x="245" y="0"/>
                </a:lnTo>
                <a:close/>
              </a:path>
            </a:pathLst>
          </a:custGeom>
          <a:solidFill>
            <a:srgbClr val="2A46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363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6AC6F721-0824-4E4F-B5E3-93884D374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9617" y="1858949"/>
            <a:ext cx="2868299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ts val="2200"/>
              </a:lnSpc>
              <a:defRPr sz="2000"/>
            </a:lvl1pPr>
            <a:lvl2pPr>
              <a:lnSpc>
                <a:spcPts val="2200"/>
              </a:lnSpc>
              <a:defRPr sz="20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2200"/>
              </a:lnSpc>
              <a:defRPr sz="2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F6E41C3-7A7D-4A2A-87DF-87299738C0B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79617" y="5570433"/>
            <a:ext cx="2731197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r>
              <a:rPr lang="de-DE" dirty="0"/>
              <a:t>Links: Bildquelle oder Bildunterschrift</a:t>
            </a:r>
          </a:p>
        </p:txBody>
      </p:sp>
      <p:sp>
        <p:nvSpPr>
          <p:cNvPr id="16" name="Titelplatzhalter 1">
            <a:extLst>
              <a:ext uri="{FF2B5EF4-FFF2-40B4-BE49-F238E27FC236}">
                <a16:creationId xmlns:a16="http://schemas.microsoft.com/office/drawing/2014/main" id="{AD213002-F718-4B70-A58D-26B1EA2864C5}"/>
              </a:ext>
            </a:extLst>
          </p:cNvPr>
          <p:cNvSpPr txBox="1">
            <a:spLocks/>
          </p:cNvSpPr>
          <p:nvPr userDrawn="1"/>
        </p:nvSpPr>
        <p:spPr>
          <a:xfrm>
            <a:off x="7979619" y="724058"/>
            <a:ext cx="2855483" cy="76944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1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de-DE" sz="2800" dirty="0"/>
              <a:t>Hier steht eine längere Headline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8130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4624ABEE-D16A-47D3-ADD9-AC697D079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402" y="724058"/>
            <a:ext cx="5425516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Hier steht eine Headline</a:t>
            </a:r>
            <a:endParaRPr lang="en-US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432790B-0467-4E57-96E6-A8A13DC13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400" y="1855518"/>
            <a:ext cx="5425517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ts val="2200"/>
              </a:lnSpc>
              <a:defRPr sz="2000"/>
            </a:lvl1pPr>
            <a:lvl2pPr>
              <a:lnSpc>
                <a:spcPts val="2200"/>
              </a:lnSpc>
              <a:defRPr sz="20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2200"/>
              </a:lnSpc>
              <a:defRPr sz="2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61EFFB-61A3-4DDF-9F32-8C32BD13341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422401" y="1172320"/>
            <a:ext cx="5425516" cy="250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de-DE" sz="2000" b="1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Das ist eine mögliche Subheadline</a:t>
            </a:r>
          </a:p>
        </p:txBody>
      </p:sp>
      <p:sp>
        <p:nvSpPr>
          <p:cNvPr id="14" name="Bildplatzhalter 29">
            <a:extLst>
              <a:ext uri="{FF2B5EF4-FFF2-40B4-BE49-F238E27FC236}">
                <a16:creationId xmlns:a16="http://schemas.microsoft.com/office/drawing/2014/main" id="{55FE90D8-8000-45AA-A3B8-B6FB1C7C8A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813300" cy="5729546"/>
          </a:xfrm>
          <a:prstGeom prst="rect">
            <a:avLst/>
          </a:prstGeom>
          <a:pattFill prst="wdUpDiag">
            <a:fgClr>
              <a:srgbClr val="DEEFF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4A35A38C-609B-43A6-83E9-7C5B288274A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22400" y="5570433"/>
            <a:ext cx="2731197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r>
              <a:rPr lang="de-DE" dirty="0"/>
              <a:t>Links: Bildquelle oder 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997347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_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4624ABEE-D16A-47D3-ADD9-AC697D079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5161" y="724057"/>
            <a:ext cx="3358824" cy="15388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Hier steht eine </a:t>
            </a:r>
            <a:br>
              <a:rPr lang="de-DE" dirty="0"/>
            </a:br>
            <a:r>
              <a:rPr lang="de-DE" dirty="0"/>
              <a:t>längere Headline oder </a:t>
            </a:r>
            <a:r>
              <a:rPr lang="de-DE" dirty="0" err="1"/>
              <a:t>Keymessage</a:t>
            </a:r>
            <a:r>
              <a:rPr lang="de-DE" dirty="0"/>
              <a:t> über mehrere Zeilen</a:t>
            </a:r>
            <a:endParaRPr lang="en-US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432790B-0467-4E57-96E6-A8A13DC13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5158" y="2621885"/>
            <a:ext cx="3358823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ts val="2200"/>
              </a:lnSpc>
              <a:defRPr sz="2000"/>
            </a:lvl1pPr>
            <a:lvl2pPr>
              <a:lnSpc>
                <a:spcPts val="2200"/>
              </a:lnSpc>
              <a:defRPr sz="20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2200"/>
              </a:lnSpc>
              <a:defRPr sz="2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Bildplatzhalter 29">
            <a:extLst>
              <a:ext uri="{FF2B5EF4-FFF2-40B4-BE49-F238E27FC236}">
                <a16:creationId xmlns:a16="http://schemas.microsoft.com/office/drawing/2014/main" id="{55FE90D8-8000-45AA-A3B8-B6FB1C7C8A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454900" cy="5729546"/>
          </a:xfrm>
          <a:prstGeom prst="rect">
            <a:avLst/>
          </a:prstGeom>
          <a:pattFill prst="wdUpDiag">
            <a:fgClr>
              <a:srgbClr val="DEEFF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385076A-8D52-4B39-A80D-27203965750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35158" y="5570433"/>
            <a:ext cx="2731197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r>
              <a:rPr lang="de-DE" dirty="0"/>
              <a:t>Links: Bildquelle oder 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897399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29">
            <a:extLst>
              <a:ext uri="{FF2B5EF4-FFF2-40B4-BE49-F238E27FC236}">
                <a16:creationId xmlns:a16="http://schemas.microsoft.com/office/drawing/2014/main" id="{55FE90D8-8000-45AA-A3B8-B6FB1C7C8A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29546"/>
          </a:xfrm>
          <a:prstGeom prst="rect">
            <a:avLst/>
          </a:prstGeom>
          <a:pattFill prst="wdUpDiag">
            <a:fgClr>
              <a:srgbClr val="DEEFF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6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D15EDB1-2F81-494E-AFE1-88D1B486C746}"/>
              </a:ext>
            </a:extLst>
          </p:cNvPr>
          <p:cNvSpPr/>
          <p:nvPr userDrawn="1"/>
        </p:nvSpPr>
        <p:spPr>
          <a:xfrm>
            <a:off x="0" y="6798167"/>
            <a:ext cx="12192000" cy="59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6946B1EA-62AE-40EE-B819-65110E8AB509}"/>
              </a:ext>
            </a:extLst>
          </p:cNvPr>
          <p:cNvSpPr/>
          <p:nvPr userDrawn="1"/>
        </p:nvSpPr>
        <p:spPr>
          <a:xfrm>
            <a:off x="2" y="1"/>
            <a:ext cx="10847916" cy="5725904"/>
          </a:xfrm>
          <a:custGeom>
            <a:avLst/>
            <a:gdLst>
              <a:gd name="connsiteX0" fmla="*/ 0 w 8105775"/>
              <a:gd name="connsiteY0" fmla="*/ 0 h 4478665"/>
              <a:gd name="connsiteX1" fmla="*/ 8105775 w 8105775"/>
              <a:gd name="connsiteY1" fmla="*/ 0 h 4478665"/>
              <a:gd name="connsiteX2" fmla="*/ 8105775 w 8105775"/>
              <a:gd name="connsiteY2" fmla="*/ 4340548 h 4478665"/>
              <a:gd name="connsiteX3" fmla="*/ 7967658 w 8105775"/>
              <a:gd name="connsiteY3" fmla="*/ 4478665 h 4478665"/>
              <a:gd name="connsiteX4" fmla="*/ 0 w 8105775"/>
              <a:gd name="connsiteY4" fmla="*/ 4478665 h 44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775" h="4478665">
                <a:moveTo>
                  <a:pt x="0" y="0"/>
                </a:moveTo>
                <a:lnTo>
                  <a:pt x="8105775" y="0"/>
                </a:lnTo>
                <a:lnTo>
                  <a:pt x="8105775" y="4340548"/>
                </a:lnTo>
                <a:cubicBezTo>
                  <a:pt x="8105775" y="4416828"/>
                  <a:pt x="8043938" y="4478665"/>
                  <a:pt x="7967658" y="4478665"/>
                </a:cubicBezTo>
                <a:lnTo>
                  <a:pt x="0" y="447866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0" name="Titel 49">
            <a:extLst>
              <a:ext uri="{FF2B5EF4-FFF2-40B4-BE49-F238E27FC236}">
                <a16:creationId xmlns:a16="http://schemas.microsoft.com/office/drawing/2014/main" id="{105490A4-6961-470F-87FF-91AB09BC8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5853" y="1913975"/>
            <a:ext cx="7758308" cy="2257028"/>
          </a:xfrm>
        </p:spPr>
        <p:txBody>
          <a:bodyPr vert="horz"/>
          <a:lstStyle>
            <a:lvl1pPr>
              <a:lnSpc>
                <a:spcPts val="44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de-DE" dirty="0" err="1"/>
              <a:t>Eptas</a:t>
            </a:r>
            <a:r>
              <a:rPr lang="de-DE" dirty="0"/>
              <a:t> </a:t>
            </a:r>
            <a:r>
              <a:rPr lang="de-DE" dirty="0" err="1"/>
              <a:t>eume</a:t>
            </a:r>
            <a:r>
              <a:rPr lang="de-DE" dirty="0"/>
              <a:t> </a:t>
            </a:r>
            <a:r>
              <a:rPr lang="de-DE" dirty="0" err="1"/>
              <a:t>andissin</a:t>
            </a:r>
            <a:r>
              <a:rPr lang="de-DE" dirty="0"/>
              <a:t> </a:t>
            </a:r>
            <a:r>
              <a:rPr lang="de-DE" dirty="0" err="1"/>
              <a:t>resequunt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harcipsandam</a:t>
            </a:r>
            <a:r>
              <a:rPr lang="de-DE" dirty="0"/>
              <a:t> </a:t>
            </a:r>
            <a:r>
              <a:rPr lang="de-DE" dirty="0" err="1"/>
              <a:t>repudit</a:t>
            </a:r>
            <a:r>
              <a:rPr lang="de-DE" dirty="0"/>
              <a:t> </a:t>
            </a:r>
            <a:r>
              <a:rPr lang="de-DE" dirty="0" err="1"/>
              <a:t>earuptatur</a:t>
            </a:r>
            <a:r>
              <a:rPr lang="de-DE" dirty="0"/>
              <a:t>, </a:t>
            </a:r>
            <a:r>
              <a:rPr lang="de-DE" dirty="0" err="1"/>
              <a:t>commod</a:t>
            </a:r>
            <a:r>
              <a:rPr lang="de-DE" dirty="0"/>
              <a:t> quam </a:t>
            </a:r>
            <a:r>
              <a:rPr lang="de-DE" dirty="0" err="1"/>
              <a:t>aliquam</a:t>
            </a:r>
            <a:r>
              <a:rPr lang="de-DE" dirty="0"/>
              <a:t>, </a:t>
            </a:r>
            <a:r>
              <a:rPr lang="de-DE" dirty="0" err="1"/>
              <a:t>intio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autemperae</a:t>
            </a:r>
            <a:r>
              <a:rPr lang="de-DE" dirty="0"/>
              <a:t>. </a:t>
            </a:r>
            <a:endParaRPr lang="en-US" dirty="0"/>
          </a:p>
        </p:txBody>
      </p:sp>
      <p:sp>
        <p:nvSpPr>
          <p:cNvPr id="7" name="Textplatzhalter 63">
            <a:extLst>
              <a:ext uri="{FF2B5EF4-FFF2-40B4-BE49-F238E27FC236}">
                <a16:creationId xmlns:a16="http://schemas.microsoft.com/office/drawing/2014/main" id="{E56D0802-17EC-41D5-B99F-447777736C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5854" y="4425004"/>
            <a:ext cx="7758308" cy="282129"/>
          </a:xfrm>
        </p:spPr>
        <p:txBody>
          <a:bodyPr wrap="square">
            <a:spAutoFit/>
          </a:bodyPr>
          <a:lstStyle>
            <a:lvl1pPr>
              <a:lnSpc>
                <a:spcPts val="2200"/>
              </a:lnSpc>
              <a:defRPr sz="2000" b="1" cap="none" baseline="0">
                <a:solidFill>
                  <a:schemeClr val="accent1"/>
                </a:solidFill>
              </a:defRPr>
            </a:lvl1pPr>
            <a:lvl2pPr>
              <a:lnSpc>
                <a:spcPts val="2800"/>
              </a:lnSpc>
              <a:defRPr sz="2100">
                <a:solidFill>
                  <a:schemeClr val="bg1"/>
                </a:solidFill>
              </a:defRPr>
            </a:lvl2pPr>
            <a:lvl3pPr>
              <a:lnSpc>
                <a:spcPts val="2800"/>
              </a:lnSpc>
              <a:defRPr sz="2100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defRPr sz="21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 Name</a:t>
            </a:r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8FAAAE3-7324-457A-BFD1-395E13DE644D}"/>
              </a:ext>
            </a:extLst>
          </p:cNvPr>
          <p:cNvGrpSpPr/>
          <p:nvPr userDrawn="1"/>
        </p:nvGrpSpPr>
        <p:grpSpPr>
          <a:xfrm>
            <a:off x="741463" y="756024"/>
            <a:ext cx="1565072" cy="1551625"/>
            <a:chOff x="556097" y="591344"/>
            <a:chExt cx="1173804" cy="1213644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FF9B46B-02DC-4743-9B9B-1E8C0DE88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097" y="591344"/>
              <a:ext cx="589283" cy="1213644"/>
            </a:xfrm>
            <a:custGeom>
              <a:avLst/>
              <a:gdLst>
                <a:gd name="T0" fmla="*/ 245 w 840"/>
                <a:gd name="T1" fmla="*/ 0 h 1730"/>
                <a:gd name="T2" fmla="*/ 0 w 840"/>
                <a:gd name="T3" fmla="*/ 192 h 1730"/>
                <a:gd name="T4" fmla="*/ 493 w 840"/>
                <a:gd name="T5" fmla="*/ 864 h 1730"/>
                <a:gd name="T6" fmla="*/ 0 w 840"/>
                <a:gd name="T7" fmla="*/ 1535 h 1730"/>
                <a:gd name="T8" fmla="*/ 245 w 840"/>
                <a:gd name="T9" fmla="*/ 1730 h 1730"/>
                <a:gd name="T10" fmla="*/ 840 w 840"/>
                <a:gd name="T11" fmla="*/ 1094 h 1730"/>
                <a:gd name="T12" fmla="*/ 840 w 840"/>
                <a:gd name="T13" fmla="*/ 635 h 1730"/>
                <a:gd name="T14" fmla="*/ 245 w 840"/>
                <a:gd name="T15" fmla="*/ 0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0" h="1730">
                  <a:moveTo>
                    <a:pt x="245" y="0"/>
                  </a:moveTo>
                  <a:lnTo>
                    <a:pt x="0" y="192"/>
                  </a:lnTo>
                  <a:lnTo>
                    <a:pt x="493" y="864"/>
                  </a:lnTo>
                  <a:lnTo>
                    <a:pt x="0" y="1535"/>
                  </a:lnTo>
                  <a:lnTo>
                    <a:pt x="245" y="1730"/>
                  </a:lnTo>
                  <a:lnTo>
                    <a:pt x="840" y="1094"/>
                  </a:lnTo>
                  <a:lnTo>
                    <a:pt x="840" y="635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3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AD76FA2-2056-42CA-BC17-D2BD291152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618" y="591344"/>
              <a:ext cx="589283" cy="1213644"/>
            </a:xfrm>
            <a:custGeom>
              <a:avLst/>
              <a:gdLst>
                <a:gd name="T0" fmla="*/ 245 w 840"/>
                <a:gd name="T1" fmla="*/ 0 h 1730"/>
                <a:gd name="T2" fmla="*/ 0 w 840"/>
                <a:gd name="T3" fmla="*/ 192 h 1730"/>
                <a:gd name="T4" fmla="*/ 493 w 840"/>
                <a:gd name="T5" fmla="*/ 864 h 1730"/>
                <a:gd name="T6" fmla="*/ 0 w 840"/>
                <a:gd name="T7" fmla="*/ 1535 h 1730"/>
                <a:gd name="T8" fmla="*/ 245 w 840"/>
                <a:gd name="T9" fmla="*/ 1730 h 1730"/>
                <a:gd name="T10" fmla="*/ 840 w 840"/>
                <a:gd name="T11" fmla="*/ 1094 h 1730"/>
                <a:gd name="T12" fmla="*/ 840 w 840"/>
                <a:gd name="T13" fmla="*/ 635 h 1730"/>
                <a:gd name="T14" fmla="*/ 245 w 840"/>
                <a:gd name="T15" fmla="*/ 0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0" h="1730">
                  <a:moveTo>
                    <a:pt x="245" y="0"/>
                  </a:moveTo>
                  <a:lnTo>
                    <a:pt x="0" y="192"/>
                  </a:lnTo>
                  <a:lnTo>
                    <a:pt x="493" y="864"/>
                  </a:lnTo>
                  <a:lnTo>
                    <a:pt x="0" y="1535"/>
                  </a:lnTo>
                  <a:lnTo>
                    <a:pt x="245" y="1730"/>
                  </a:lnTo>
                  <a:lnTo>
                    <a:pt x="840" y="1094"/>
                  </a:lnTo>
                  <a:lnTo>
                    <a:pt x="840" y="635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3"/>
            </a:p>
          </p:txBody>
        </p:sp>
      </p:grpSp>
    </p:spTree>
    <p:extLst>
      <p:ext uri="{BB962C8B-B14F-4D97-AF65-F5344CB8AC3E}">
        <p14:creationId xmlns:p14="http://schemas.microsoft.com/office/powerpoint/2010/main" val="304153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D15EDB1-2F81-494E-AFE1-88D1B486C746}"/>
              </a:ext>
            </a:extLst>
          </p:cNvPr>
          <p:cNvSpPr/>
          <p:nvPr userDrawn="1"/>
        </p:nvSpPr>
        <p:spPr>
          <a:xfrm>
            <a:off x="0" y="6798167"/>
            <a:ext cx="12192000" cy="59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0" name="Titel 49">
            <a:extLst>
              <a:ext uri="{FF2B5EF4-FFF2-40B4-BE49-F238E27FC236}">
                <a16:creationId xmlns:a16="http://schemas.microsoft.com/office/drawing/2014/main" id="{105490A4-6961-470F-87FF-91AB09BC8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5853" y="2127993"/>
            <a:ext cx="8182065" cy="2308324"/>
          </a:xfrm>
        </p:spPr>
        <p:txBody>
          <a:bodyPr vert="horz"/>
          <a:lstStyle>
            <a:lvl1pPr>
              <a:lnSpc>
                <a:spcPts val="3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de-DE" dirty="0" err="1"/>
              <a:t>Eptas</a:t>
            </a:r>
            <a:r>
              <a:rPr lang="de-DE" dirty="0"/>
              <a:t> </a:t>
            </a:r>
            <a:r>
              <a:rPr lang="de-DE" dirty="0" err="1"/>
              <a:t>eume</a:t>
            </a:r>
            <a:r>
              <a:rPr lang="de-DE" dirty="0"/>
              <a:t> </a:t>
            </a:r>
            <a:r>
              <a:rPr lang="de-DE" dirty="0" err="1"/>
              <a:t>andissin</a:t>
            </a:r>
            <a:r>
              <a:rPr lang="de-DE" dirty="0"/>
              <a:t> </a:t>
            </a:r>
            <a:r>
              <a:rPr lang="de-DE" dirty="0" err="1"/>
              <a:t>resequunt</a:t>
            </a:r>
            <a:r>
              <a:rPr lang="de-DE" dirty="0"/>
              <a:t> </a:t>
            </a:r>
            <a:r>
              <a:rPr lang="de-DE" dirty="0" err="1"/>
              <a:t>harcipsandam</a:t>
            </a:r>
            <a:r>
              <a:rPr lang="de-DE" dirty="0"/>
              <a:t> </a:t>
            </a:r>
            <a:r>
              <a:rPr lang="de-DE" dirty="0" err="1"/>
              <a:t>repudit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earuptatur</a:t>
            </a:r>
            <a:r>
              <a:rPr lang="de-DE" dirty="0"/>
              <a:t>, </a:t>
            </a:r>
            <a:r>
              <a:rPr lang="de-DE" dirty="0" err="1"/>
              <a:t>commod</a:t>
            </a:r>
            <a:r>
              <a:rPr lang="de-DE" dirty="0"/>
              <a:t> quam </a:t>
            </a:r>
            <a:r>
              <a:rPr lang="de-DE" dirty="0" err="1"/>
              <a:t>aliquam</a:t>
            </a:r>
            <a:r>
              <a:rPr lang="de-DE" dirty="0"/>
              <a:t>, </a:t>
            </a:r>
            <a:r>
              <a:rPr lang="de-DE" dirty="0" err="1"/>
              <a:t>intio</a:t>
            </a:r>
            <a:r>
              <a:rPr lang="de-DE" dirty="0"/>
              <a:t> </a:t>
            </a:r>
            <a:r>
              <a:rPr lang="de-DE" dirty="0" err="1"/>
              <a:t>modicte</a:t>
            </a:r>
            <a:r>
              <a:rPr lang="de-DE" dirty="0"/>
              <a:t> Dam, </a:t>
            </a:r>
            <a:r>
              <a:rPr lang="de-DE" dirty="0" err="1"/>
              <a:t>site</a:t>
            </a:r>
            <a:r>
              <a:rPr lang="de-DE" dirty="0"/>
              <a:t> dem </a:t>
            </a:r>
            <a:r>
              <a:rPr lang="de-DE" dirty="0" err="1"/>
              <a:t>autemperae</a:t>
            </a:r>
            <a:r>
              <a:rPr lang="de-DE" dirty="0"/>
              <a:t>. </a:t>
            </a:r>
            <a:r>
              <a:rPr lang="de-DE" dirty="0" err="1"/>
              <a:t>Commod</a:t>
            </a:r>
            <a:r>
              <a:rPr lang="de-DE" dirty="0"/>
              <a:t> quam </a:t>
            </a:r>
            <a:r>
              <a:rPr lang="de-DE" dirty="0" err="1"/>
              <a:t>aliquam</a:t>
            </a:r>
            <a:r>
              <a:rPr lang="de-DE" dirty="0"/>
              <a:t>, </a:t>
            </a:r>
            <a:r>
              <a:rPr lang="de-DE" dirty="0" err="1"/>
              <a:t>intio</a:t>
            </a:r>
            <a:r>
              <a:rPr lang="de-DE" dirty="0"/>
              <a:t> </a:t>
            </a:r>
            <a:r>
              <a:rPr lang="de-DE" dirty="0" err="1"/>
              <a:t>modicte</a:t>
            </a:r>
            <a:r>
              <a:rPr lang="de-DE" dirty="0"/>
              <a:t> Dam </a:t>
            </a:r>
            <a:r>
              <a:rPr lang="de-DE" dirty="0" err="1"/>
              <a:t>commod</a:t>
            </a:r>
            <a:r>
              <a:rPr lang="de-DE" dirty="0"/>
              <a:t> quam </a:t>
            </a:r>
            <a:r>
              <a:rPr lang="de-DE" dirty="0" err="1"/>
              <a:t>aliquam</a:t>
            </a:r>
            <a:r>
              <a:rPr lang="de-DE" dirty="0"/>
              <a:t>, </a:t>
            </a:r>
            <a:r>
              <a:rPr lang="de-DE" dirty="0" err="1"/>
              <a:t>intio</a:t>
            </a:r>
            <a:r>
              <a:rPr lang="de-DE" dirty="0"/>
              <a:t> </a:t>
            </a:r>
            <a:r>
              <a:rPr lang="de-DE" dirty="0" err="1"/>
              <a:t>modicte</a:t>
            </a:r>
            <a:r>
              <a:rPr lang="de-DE" dirty="0"/>
              <a:t>. </a:t>
            </a:r>
            <a:r>
              <a:rPr lang="de-DE" dirty="0" err="1"/>
              <a:t>Eptas</a:t>
            </a:r>
            <a:r>
              <a:rPr lang="de-DE" dirty="0"/>
              <a:t> </a:t>
            </a:r>
            <a:r>
              <a:rPr lang="de-DE" dirty="0" err="1"/>
              <a:t>eume</a:t>
            </a:r>
            <a:r>
              <a:rPr lang="de-DE" dirty="0"/>
              <a:t> </a:t>
            </a:r>
            <a:r>
              <a:rPr lang="de-DE" dirty="0" err="1"/>
              <a:t>andissin</a:t>
            </a:r>
            <a:r>
              <a:rPr lang="de-DE" dirty="0"/>
              <a:t> </a:t>
            </a:r>
            <a:r>
              <a:rPr lang="de-DE" dirty="0" err="1"/>
              <a:t>resequunt</a:t>
            </a:r>
            <a:r>
              <a:rPr lang="de-DE" dirty="0"/>
              <a:t> </a:t>
            </a:r>
            <a:r>
              <a:rPr lang="de-DE" dirty="0" err="1"/>
              <a:t>harcipsandam</a:t>
            </a:r>
            <a:r>
              <a:rPr lang="de-DE" dirty="0"/>
              <a:t> </a:t>
            </a:r>
            <a:r>
              <a:rPr lang="de-DE" dirty="0" err="1"/>
              <a:t>repudit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7" name="Textplatzhalter 63">
            <a:extLst>
              <a:ext uri="{FF2B5EF4-FFF2-40B4-BE49-F238E27FC236}">
                <a16:creationId xmlns:a16="http://schemas.microsoft.com/office/drawing/2014/main" id="{E56D0802-17EC-41D5-B99F-447777736C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5854" y="4594273"/>
            <a:ext cx="7758308" cy="30777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000" b="1" cap="none" baseline="0">
                <a:solidFill>
                  <a:schemeClr val="accent5"/>
                </a:solidFill>
              </a:defRPr>
            </a:lvl1pPr>
            <a:lvl2pPr>
              <a:lnSpc>
                <a:spcPts val="2800"/>
              </a:lnSpc>
              <a:defRPr sz="2100">
                <a:solidFill>
                  <a:schemeClr val="bg1"/>
                </a:solidFill>
              </a:defRPr>
            </a:lvl2pPr>
            <a:lvl3pPr>
              <a:lnSpc>
                <a:spcPts val="2800"/>
              </a:lnSpc>
              <a:defRPr sz="2100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defRPr sz="21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 Name</a:t>
            </a:r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8FAAAE3-7324-457A-BFD1-395E13DE644D}"/>
              </a:ext>
            </a:extLst>
          </p:cNvPr>
          <p:cNvGrpSpPr/>
          <p:nvPr userDrawn="1"/>
        </p:nvGrpSpPr>
        <p:grpSpPr>
          <a:xfrm>
            <a:off x="741463" y="756024"/>
            <a:ext cx="1565072" cy="1551625"/>
            <a:chOff x="556097" y="591344"/>
            <a:chExt cx="1173804" cy="1213644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FF9B46B-02DC-4743-9B9B-1E8C0DE88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097" y="591344"/>
              <a:ext cx="589283" cy="1213644"/>
            </a:xfrm>
            <a:custGeom>
              <a:avLst/>
              <a:gdLst>
                <a:gd name="T0" fmla="*/ 245 w 840"/>
                <a:gd name="T1" fmla="*/ 0 h 1730"/>
                <a:gd name="T2" fmla="*/ 0 w 840"/>
                <a:gd name="T3" fmla="*/ 192 h 1730"/>
                <a:gd name="T4" fmla="*/ 493 w 840"/>
                <a:gd name="T5" fmla="*/ 864 h 1730"/>
                <a:gd name="T6" fmla="*/ 0 w 840"/>
                <a:gd name="T7" fmla="*/ 1535 h 1730"/>
                <a:gd name="T8" fmla="*/ 245 w 840"/>
                <a:gd name="T9" fmla="*/ 1730 h 1730"/>
                <a:gd name="T10" fmla="*/ 840 w 840"/>
                <a:gd name="T11" fmla="*/ 1094 h 1730"/>
                <a:gd name="T12" fmla="*/ 840 w 840"/>
                <a:gd name="T13" fmla="*/ 635 h 1730"/>
                <a:gd name="T14" fmla="*/ 245 w 840"/>
                <a:gd name="T15" fmla="*/ 0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0" h="1730">
                  <a:moveTo>
                    <a:pt x="245" y="0"/>
                  </a:moveTo>
                  <a:lnTo>
                    <a:pt x="0" y="192"/>
                  </a:lnTo>
                  <a:lnTo>
                    <a:pt x="493" y="864"/>
                  </a:lnTo>
                  <a:lnTo>
                    <a:pt x="0" y="1535"/>
                  </a:lnTo>
                  <a:lnTo>
                    <a:pt x="245" y="1730"/>
                  </a:lnTo>
                  <a:lnTo>
                    <a:pt x="840" y="1094"/>
                  </a:lnTo>
                  <a:lnTo>
                    <a:pt x="840" y="635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3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AD76FA2-2056-42CA-BC17-D2BD291152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618" y="591344"/>
              <a:ext cx="589283" cy="1213644"/>
            </a:xfrm>
            <a:custGeom>
              <a:avLst/>
              <a:gdLst>
                <a:gd name="T0" fmla="*/ 245 w 840"/>
                <a:gd name="T1" fmla="*/ 0 h 1730"/>
                <a:gd name="T2" fmla="*/ 0 w 840"/>
                <a:gd name="T3" fmla="*/ 192 h 1730"/>
                <a:gd name="T4" fmla="*/ 493 w 840"/>
                <a:gd name="T5" fmla="*/ 864 h 1730"/>
                <a:gd name="T6" fmla="*/ 0 w 840"/>
                <a:gd name="T7" fmla="*/ 1535 h 1730"/>
                <a:gd name="T8" fmla="*/ 245 w 840"/>
                <a:gd name="T9" fmla="*/ 1730 h 1730"/>
                <a:gd name="T10" fmla="*/ 840 w 840"/>
                <a:gd name="T11" fmla="*/ 1094 h 1730"/>
                <a:gd name="T12" fmla="*/ 840 w 840"/>
                <a:gd name="T13" fmla="*/ 635 h 1730"/>
                <a:gd name="T14" fmla="*/ 245 w 840"/>
                <a:gd name="T15" fmla="*/ 0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0" h="1730">
                  <a:moveTo>
                    <a:pt x="245" y="0"/>
                  </a:moveTo>
                  <a:lnTo>
                    <a:pt x="0" y="192"/>
                  </a:lnTo>
                  <a:lnTo>
                    <a:pt x="493" y="864"/>
                  </a:lnTo>
                  <a:lnTo>
                    <a:pt x="0" y="1535"/>
                  </a:lnTo>
                  <a:lnTo>
                    <a:pt x="245" y="1730"/>
                  </a:lnTo>
                  <a:lnTo>
                    <a:pt x="840" y="1094"/>
                  </a:lnTo>
                  <a:lnTo>
                    <a:pt x="840" y="635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3"/>
            </a:p>
          </p:txBody>
        </p:sp>
      </p:grpSp>
    </p:spTree>
    <p:extLst>
      <p:ext uri="{BB962C8B-B14F-4D97-AF65-F5344CB8AC3E}">
        <p14:creationId xmlns:p14="http://schemas.microsoft.com/office/powerpoint/2010/main" val="2096620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4624ABEE-D16A-47D3-ADD9-AC697D079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724058"/>
            <a:ext cx="10079567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Hier steht eine Headline über einem Diagramm mit Textfeld</a:t>
            </a:r>
            <a:endParaRPr lang="en-US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432790B-0467-4E57-96E6-A8A13DC13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951" y="1855518"/>
            <a:ext cx="4593667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ts val="2200"/>
              </a:lnSpc>
              <a:defRPr sz="2000"/>
            </a:lvl1pPr>
            <a:lvl2pPr>
              <a:lnSpc>
                <a:spcPts val="2200"/>
              </a:lnSpc>
              <a:defRPr sz="20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2200"/>
              </a:lnSpc>
              <a:defRPr sz="2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61EFFB-61A3-4DDF-9F32-8C32BD13341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8350" y="1172320"/>
            <a:ext cx="10079567" cy="250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de-DE" sz="2000" b="1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Das ist eine mögliche Subheadline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DC2BF00-26EB-4509-B8D6-D4410203486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8350" y="1855519"/>
            <a:ext cx="518371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sz="1600"/>
            </a:lvl1pPr>
            <a:lvl2pPr marL="0" indent="0">
              <a:lnSpc>
                <a:spcPts val="1600"/>
              </a:lnSpc>
              <a:buNone/>
              <a:defRPr sz="1200"/>
            </a:lvl2pPr>
            <a:lvl3pPr>
              <a:lnSpc>
                <a:spcPts val="1600"/>
              </a:lnSpc>
              <a:defRPr sz="1200"/>
            </a:lvl3pPr>
            <a:lvl4pPr>
              <a:lnSpc>
                <a:spcPts val="1600"/>
              </a:lnSpc>
              <a:defRPr sz="1200"/>
            </a:lvl4pPr>
          </a:lstStyle>
          <a:p>
            <a:pPr lvl="0"/>
            <a:r>
              <a:rPr lang="de-DE" dirty="0"/>
              <a:t>Diagrammtitel (Angaben in Prozent)</a:t>
            </a:r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177B232C-24A7-4C88-915D-E9A1CF77C0F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68351" y="2260968"/>
            <a:ext cx="5183716" cy="346832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67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4624ABEE-D16A-47D3-ADD9-AC697D079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724058"/>
            <a:ext cx="10079567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Hier steht eine Headline über Diagrammen</a:t>
            </a:r>
            <a:endParaRPr lang="en-US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61EFFB-61A3-4DDF-9F32-8C32BD13341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8350" y="1172320"/>
            <a:ext cx="10079567" cy="250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de-DE" sz="2000" b="1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Das ist eine mögliche Subheadline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DC2BF00-26EB-4509-B8D6-D4410203486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8349" y="1855519"/>
            <a:ext cx="4032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de-DE" dirty="0"/>
            </a:lvl1pPr>
          </a:lstStyle>
          <a:p>
            <a:pPr lvl="0">
              <a:lnSpc>
                <a:spcPct val="100000"/>
              </a:lnSpc>
            </a:pPr>
            <a:r>
              <a:rPr lang="de-DE" dirty="0"/>
              <a:t>Diagrammtitel (Angaben in Prozent)</a:t>
            </a:r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177B232C-24A7-4C88-915D-E9A1CF77C0F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68352" y="2260969"/>
            <a:ext cx="4625336" cy="3149231"/>
          </a:xfr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618AA2C-3E85-4FB4-9F3B-4843E6111BE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2580" y="1855519"/>
            <a:ext cx="4032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de-DE" dirty="0"/>
            </a:lvl1pPr>
          </a:lstStyle>
          <a:p>
            <a:pPr lvl="0">
              <a:lnSpc>
                <a:spcPct val="100000"/>
              </a:lnSpc>
            </a:pPr>
            <a:r>
              <a:rPr lang="de-DE" dirty="0"/>
              <a:t>Diagrammtitel (Angaben in Prozent)</a:t>
            </a:r>
          </a:p>
        </p:txBody>
      </p:sp>
      <p:sp>
        <p:nvSpPr>
          <p:cNvPr id="11" name="Diagrammplatzhalter 8">
            <a:extLst>
              <a:ext uri="{FF2B5EF4-FFF2-40B4-BE49-F238E27FC236}">
                <a16:creationId xmlns:a16="http://schemas.microsoft.com/office/drawing/2014/main" id="{575ABA39-CEC9-4071-89B1-73D7EE2872D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22583" y="2260969"/>
            <a:ext cx="4625336" cy="3149231"/>
          </a:xfr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B31433B-9289-428E-85B9-BFE3BE51565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68349" y="5514101"/>
            <a:ext cx="4608000" cy="21544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defRPr sz="1400"/>
            </a:lvl1pPr>
            <a:lvl2pPr marL="0" indent="0">
              <a:lnSpc>
                <a:spcPts val="1600"/>
              </a:lnSpc>
              <a:buNone/>
              <a:defRPr sz="1200"/>
            </a:lvl2pPr>
            <a:lvl3pPr>
              <a:lnSpc>
                <a:spcPts val="1600"/>
              </a:lnSpc>
              <a:defRPr sz="1200"/>
            </a:lvl3pPr>
            <a:lvl4pPr>
              <a:lnSpc>
                <a:spcPts val="1600"/>
              </a:lnSpc>
              <a:defRPr sz="1200"/>
            </a:lvl4pPr>
          </a:lstStyle>
          <a:p>
            <a:pPr lvl="0"/>
            <a:r>
              <a:rPr lang="de-DE" dirty="0"/>
              <a:t>Quelle, Anmerkung, Fußnote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0C833406-D5D0-4DFA-82BA-3AFE20351A9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22580" y="5514101"/>
            <a:ext cx="4608000" cy="21544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defRPr sz="1400"/>
            </a:lvl1pPr>
            <a:lvl2pPr marL="0" indent="0">
              <a:lnSpc>
                <a:spcPts val="1600"/>
              </a:lnSpc>
              <a:buNone/>
              <a:defRPr sz="1200"/>
            </a:lvl2pPr>
            <a:lvl3pPr>
              <a:lnSpc>
                <a:spcPts val="1600"/>
              </a:lnSpc>
              <a:defRPr sz="1200"/>
            </a:lvl3pPr>
            <a:lvl4pPr>
              <a:lnSpc>
                <a:spcPts val="1600"/>
              </a:lnSpc>
              <a:defRPr sz="1200"/>
            </a:lvl4pPr>
          </a:lstStyle>
          <a:p>
            <a:pPr lvl="0"/>
            <a:r>
              <a:rPr lang="de-DE" dirty="0"/>
              <a:t>Quelle, Anmerkung, Fußnote</a:t>
            </a:r>
          </a:p>
        </p:txBody>
      </p:sp>
    </p:spTree>
    <p:extLst>
      <p:ext uri="{BB962C8B-B14F-4D97-AF65-F5344CB8AC3E}">
        <p14:creationId xmlns:p14="http://schemas.microsoft.com/office/powerpoint/2010/main" val="246582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553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4624ABEE-D16A-47D3-ADD9-AC697D079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724058"/>
            <a:ext cx="10079567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Hier steht eine Headline über einem Diagramm</a:t>
            </a:r>
            <a:endParaRPr lang="en-US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61EFFB-61A3-4DDF-9F32-8C32BD13341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8350" y="1172320"/>
            <a:ext cx="10079567" cy="250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de-DE" sz="2000" b="1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Das ist eine mögliche Subheadline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DC2BF00-26EB-4509-B8D6-D4410203486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8349" y="1855519"/>
            <a:ext cx="1007956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de-DE" dirty="0"/>
            </a:lvl1pPr>
          </a:lstStyle>
          <a:p>
            <a:pPr lvl="0">
              <a:lnSpc>
                <a:spcPct val="100000"/>
              </a:lnSpc>
            </a:pPr>
            <a:r>
              <a:rPr lang="de-DE" dirty="0"/>
              <a:t>Diagrammtitel (Angaben in Prozent)</a:t>
            </a:r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177B232C-24A7-4C88-915D-E9A1CF77C0F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68351" y="2260968"/>
            <a:ext cx="10079567" cy="3468320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98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m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4624ABEE-D16A-47D3-ADD9-AC697D079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724058"/>
            <a:ext cx="10079567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Hier steht eine Headline über einem Diagramm</a:t>
            </a:r>
            <a:endParaRPr lang="en-US" dirty="0"/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177B232C-24A7-4C88-915D-E9A1CF77C0F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68351" y="1331843"/>
            <a:ext cx="10079567" cy="4397445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86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13D25CE4-D177-4BA1-B551-BDD69A4F8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724058"/>
            <a:ext cx="10079567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Hier steht eine Headline</a:t>
            </a:r>
            <a:endParaRPr lang="en-US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12C0109-3605-42C2-BADD-6F36C9E6594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8350" y="1172320"/>
            <a:ext cx="10079567" cy="250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de-DE" sz="2000" b="1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Das ist eine mögliche Subheadline</a:t>
            </a:r>
          </a:p>
        </p:txBody>
      </p:sp>
    </p:spTree>
    <p:extLst>
      <p:ext uri="{BB962C8B-B14F-4D97-AF65-F5344CB8AC3E}">
        <p14:creationId xmlns:p14="http://schemas.microsoft.com/office/powerpoint/2010/main" val="386497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D15EDB1-2F81-494E-AFE1-88D1B486C746}"/>
              </a:ext>
            </a:extLst>
          </p:cNvPr>
          <p:cNvSpPr/>
          <p:nvPr userDrawn="1"/>
        </p:nvSpPr>
        <p:spPr>
          <a:xfrm>
            <a:off x="0" y="6798167"/>
            <a:ext cx="12192000" cy="59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6946B1EA-62AE-40EE-B819-65110E8AB509}"/>
              </a:ext>
            </a:extLst>
          </p:cNvPr>
          <p:cNvSpPr/>
          <p:nvPr userDrawn="1"/>
        </p:nvSpPr>
        <p:spPr>
          <a:xfrm>
            <a:off x="2" y="1"/>
            <a:ext cx="10847916" cy="5725904"/>
          </a:xfrm>
          <a:custGeom>
            <a:avLst/>
            <a:gdLst>
              <a:gd name="connsiteX0" fmla="*/ 0 w 8105775"/>
              <a:gd name="connsiteY0" fmla="*/ 0 h 4478665"/>
              <a:gd name="connsiteX1" fmla="*/ 8105775 w 8105775"/>
              <a:gd name="connsiteY1" fmla="*/ 0 h 4478665"/>
              <a:gd name="connsiteX2" fmla="*/ 8105775 w 8105775"/>
              <a:gd name="connsiteY2" fmla="*/ 4340548 h 4478665"/>
              <a:gd name="connsiteX3" fmla="*/ 7967658 w 8105775"/>
              <a:gd name="connsiteY3" fmla="*/ 4478665 h 4478665"/>
              <a:gd name="connsiteX4" fmla="*/ 0 w 8105775"/>
              <a:gd name="connsiteY4" fmla="*/ 4478665 h 44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775" h="4478665">
                <a:moveTo>
                  <a:pt x="0" y="0"/>
                </a:moveTo>
                <a:lnTo>
                  <a:pt x="8105775" y="0"/>
                </a:lnTo>
                <a:lnTo>
                  <a:pt x="8105775" y="4340548"/>
                </a:lnTo>
                <a:cubicBezTo>
                  <a:pt x="8105775" y="4416828"/>
                  <a:pt x="8043938" y="4478665"/>
                  <a:pt x="7967658" y="4478665"/>
                </a:cubicBezTo>
                <a:lnTo>
                  <a:pt x="0" y="447866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32CEE1D-933C-4779-B832-4CB47B7753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704" y="6122273"/>
            <a:ext cx="3335497" cy="390527"/>
          </a:xfrm>
          <a:prstGeom prst="rect">
            <a:avLst/>
          </a:prstGeom>
        </p:spPr>
      </p:pic>
      <p:sp>
        <p:nvSpPr>
          <p:cNvPr id="50" name="Titel 49">
            <a:extLst>
              <a:ext uri="{FF2B5EF4-FFF2-40B4-BE49-F238E27FC236}">
                <a16:creationId xmlns:a16="http://schemas.microsoft.com/office/drawing/2014/main" id="{105490A4-6961-470F-87FF-91AB09BC8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584" y="1988443"/>
            <a:ext cx="9314417" cy="858248"/>
          </a:xfrm>
        </p:spPr>
        <p:txBody>
          <a:bodyPr vert="horz"/>
          <a:lstStyle>
            <a:lvl1pPr>
              <a:lnSpc>
                <a:spcPts val="66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</a:t>
            </a:r>
            <a:endParaRPr lang="en-US" dirty="0"/>
          </a:p>
        </p:txBody>
      </p:sp>
      <p:sp>
        <p:nvSpPr>
          <p:cNvPr id="64" name="Textplatzhalter 63">
            <a:extLst>
              <a:ext uri="{FF2B5EF4-FFF2-40B4-BE49-F238E27FC236}">
                <a16:creationId xmlns:a16="http://schemas.microsoft.com/office/drawing/2014/main" id="{56CF2C63-9F8D-4387-8B9E-F6EC5B4A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3584" y="2951711"/>
            <a:ext cx="7028417" cy="384721"/>
          </a:xfrm>
        </p:spPr>
        <p:txBody>
          <a:bodyPr wrap="square">
            <a:spAutoFit/>
          </a:bodyPr>
          <a:lstStyle>
            <a:lvl1pPr>
              <a:lnSpc>
                <a:spcPts val="3000"/>
              </a:lnSpc>
              <a:defRPr sz="2800">
                <a:solidFill>
                  <a:schemeClr val="bg1"/>
                </a:solidFill>
              </a:defRPr>
            </a:lvl1pPr>
            <a:lvl2pPr>
              <a:lnSpc>
                <a:spcPts val="2800"/>
              </a:lnSpc>
              <a:defRPr sz="2100">
                <a:solidFill>
                  <a:schemeClr val="bg1"/>
                </a:solidFill>
              </a:defRPr>
            </a:lvl2pPr>
            <a:lvl3pPr>
              <a:lnSpc>
                <a:spcPts val="2800"/>
              </a:lnSpc>
              <a:defRPr sz="2100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defRPr sz="21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für Ihre Aufmerksamkeit</a:t>
            </a:r>
            <a:endParaRPr lang="en-US" dirty="0"/>
          </a:p>
        </p:txBody>
      </p:sp>
      <p:sp>
        <p:nvSpPr>
          <p:cNvPr id="66" name="Textplatzhalter 63">
            <a:extLst>
              <a:ext uri="{FF2B5EF4-FFF2-40B4-BE49-F238E27FC236}">
                <a16:creationId xmlns:a16="http://schemas.microsoft.com/office/drawing/2014/main" id="{F0C17B5C-9AAE-4DF2-802A-EA40B283CE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4082" y="3709576"/>
            <a:ext cx="9314417" cy="846386"/>
          </a:xfrm>
        </p:spPr>
        <p:txBody>
          <a:bodyPr wrap="square">
            <a:spAutoFit/>
          </a:bodyPr>
          <a:lstStyle>
            <a:lvl1pPr>
              <a:lnSpc>
                <a:spcPts val="2200"/>
              </a:lnSpc>
              <a:spcBef>
                <a:spcPts val="1200"/>
              </a:spcBef>
              <a:tabLst>
                <a:tab pos="328613" algn="l"/>
              </a:tabLst>
              <a:defRPr sz="2000" b="0" cap="none" baseline="0">
                <a:solidFill>
                  <a:schemeClr val="accent1"/>
                </a:solidFill>
              </a:defRPr>
            </a:lvl1pPr>
            <a:lvl2pPr>
              <a:lnSpc>
                <a:spcPts val="2800"/>
              </a:lnSpc>
              <a:defRPr sz="2100">
                <a:solidFill>
                  <a:schemeClr val="bg1"/>
                </a:solidFill>
              </a:defRPr>
            </a:lvl2pPr>
            <a:lvl3pPr>
              <a:lnSpc>
                <a:spcPts val="2800"/>
              </a:lnSpc>
              <a:defRPr sz="2100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defRPr sz="21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Anton Autor</a:t>
            </a:r>
            <a:br>
              <a:rPr lang="de-DE" dirty="0"/>
            </a:br>
            <a:r>
              <a:rPr lang="de-DE" dirty="0"/>
              <a:t>M	a. autor@borderstep.de</a:t>
            </a:r>
            <a:br>
              <a:rPr lang="de-DE" dirty="0"/>
            </a:br>
            <a:r>
              <a:rPr lang="de-DE" dirty="0"/>
              <a:t>W	www.borderstep.de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44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_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D15EDB1-2F81-494E-AFE1-88D1B486C746}"/>
              </a:ext>
            </a:extLst>
          </p:cNvPr>
          <p:cNvSpPr/>
          <p:nvPr userDrawn="1"/>
        </p:nvSpPr>
        <p:spPr>
          <a:xfrm>
            <a:off x="0" y="6798167"/>
            <a:ext cx="12192000" cy="59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6946B1EA-62AE-40EE-B819-65110E8AB509}"/>
              </a:ext>
            </a:extLst>
          </p:cNvPr>
          <p:cNvSpPr/>
          <p:nvPr userDrawn="1"/>
        </p:nvSpPr>
        <p:spPr>
          <a:xfrm>
            <a:off x="2" y="1"/>
            <a:ext cx="10847916" cy="5725904"/>
          </a:xfrm>
          <a:custGeom>
            <a:avLst/>
            <a:gdLst>
              <a:gd name="connsiteX0" fmla="*/ 0 w 8105775"/>
              <a:gd name="connsiteY0" fmla="*/ 0 h 4478665"/>
              <a:gd name="connsiteX1" fmla="*/ 8105775 w 8105775"/>
              <a:gd name="connsiteY1" fmla="*/ 0 h 4478665"/>
              <a:gd name="connsiteX2" fmla="*/ 8105775 w 8105775"/>
              <a:gd name="connsiteY2" fmla="*/ 4340548 h 4478665"/>
              <a:gd name="connsiteX3" fmla="*/ 7967658 w 8105775"/>
              <a:gd name="connsiteY3" fmla="*/ 4478665 h 4478665"/>
              <a:gd name="connsiteX4" fmla="*/ 0 w 8105775"/>
              <a:gd name="connsiteY4" fmla="*/ 4478665 h 44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775" h="4478665">
                <a:moveTo>
                  <a:pt x="0" y="0"/>
                </a:moveTo>
                <a:lnTo>
                  <a:pt x="8105775" y="0"/>
                </a:lnTo>
                <a:lnTo>
                  <a:pt x="8105775" y="4340548"/>
                </a:lnTo>
                <a:cubicBezTo>
                  <a:pt x="8105775" y="4416828"/>
                  <a:pt x="8043938" y="4478665"/>
                  <a:pt x="7967658" y="4478665"/>
                </a:cubicBezTo>
                <a:lnTo>
                  <a:pt x="0" y="447866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0" name="Titel 49">
            <a:extLst>
              <a:ext uri="{FF2B5EF4-FFF2-40B4-BE49-F238E27FC236}">
                <a16:creationId xmlns:a16="http://schemas.microsoft.com/office/drawing/2014/main" id="{105490A4-6961-470F-87FF-91AB09BC8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584" y="2062798"/>
            <a:ext cx="9314417" cy="85824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ts val="6600"/>
              </a:lnSpc>
              <a:defRPr lang="en-US" sz="6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6600"/>
              </a:lnSpc>
            </a:pPr>
            <a:r>
              <a:rPr lang="de-DE" dirty="0"/>
              <a:t>Vielen Dank</a:t>
            </a:r>
            <a:endParaRPr lang="en-US" dirty="0"/>
          </a:p>
        </p:txBody>
      </p:sp>
      <p:sp>
        <p:nvSpPr>
          <p:cNvPr id="64" name="Textplatzhalter 63">
            <a:extLst>
              <a:ext uri="{FF2B5EF4-FFF2-40B4-BE49-F238E27FC236}">
                <a16:creationId xmlns:a16="http://schemas.microsoft.com/office/drawing/2014/main" id="{56CF2C63-9F8D-4387-8B9E-F6EC5B4A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3584" y="3028053"/>
            <a:ext cx="5900656" cy="564257"/>
          </a:xfrm>
        </p:spPr>
        <p:txBody>
          <a:bodyPr wrap="square">
            <a:spAutoFit/>
          </a:bodyPr>
          <a:lstStyle>
            <a:lvl1pPr>
              <a:lnSpc>
                <a:spcPts val="2200"/>
              </a:lnSpc>
              <a:defRPr sz="2000" b="1">
                <a:solidFill>
                  <a:schemeClr val="bg1"/>
                </a:solidFill>
              </a:defRPr>
            </a:lvl1pPr>
            <a:lvl2pPr>
              <a:lnSpc>
                <a:spcPts val="2800"/>
              </a:lnSpc>
              <a:defRPr sz="2100">
                <a:solidFill>
                  <a:schemeClr val="bg1"/>
                </a:solidFill>
              </a:defRPr>
            </a:lvl2pPr>
            <a:lvl3pPr>
              <a:lnSpc>
                <a:spcPts val="2800"/>
              </a:lnSpc>
              <a:defRPr sz="2100">
                <a:solidFill>
                  <a:schemeClr val="bg1"/>
                </a:solidFill>
              </a:defRPr>
            </a:lvl3pPr>
            <a:lvl4pPr>
              <a:lnSpc>
                <a:spcPts val="2800"/>
              </a:lnSpc>
              <a:defRPr sz="21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Borderstep</a:t>
            </a:r>
            <a:r>
              <a:rPr lang="de-DE" dirty="0"/>
              <a:t> Institut für Innovation und Nachhaltigkeit gemeinnützige GmbH</a:t>
            </a:r>
            <a:endParaRPr lang="en-US" dirty="0"/>
          </a:p>
        </p:txBody>
      </p:sp>
      <p:sp>
        <p:nvSpPr>
          <p:cNvPr id="66" name="Textplatzhalter 63">
            <a:extLst>
              <a:ext uri="{FF2B5EF4-FFF2-40B4-BE49-F238E27FC236}">
                <a16:creationId xmlns:a16="http://schemas.microsoft.com/office/drawing/2014/main" id="{F0C17B5C-9AAE-4DF2-802A-EA40B283CE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3584" y="3839577"/>
            <a:ext cx="9314417" cy="84638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ts val="2200"/>
              </a:lnSpc>
              <a:spcBef>
                <a:spcPts val="1200"/>
              </a:spcBef>
              <a:defRPr lang="en-US" sz="2000" b="0" cap="none" baseline="0" dirty="0"/>
            </a:lvl1pPr>
          </a:lstStyle>
          <a:p>
            <a:pPr lvl="0">
              <a:lnSpc>
                <a:spcPts val="2200"/>
              </a:lnSpc>
              <a:tabLst>
                <a:tab pos="328613" algn="l"/>
              </a:tabLst>
            </a:pPr>
            <a:r>
              <a:rPr lang="de-DE" dirty="0"/>
              <a:t>Anton Autor</a:t>
            </a:r>
            <a:br>
              <a:rPr lang="de-DE" dirty="0"/>
            </a:br>
            <a:r>
              <a:rPr lang="de-DE" dirty="0"/>
              <a:t>M	a. autor@borderstep.de</a:t>
            </a:r>
            <a:br>
              <a:rPr lang="de-DE" dirty="0"/>
            </a:br>
            <a:r>
              <a:rPr lang="de-DE" dirty="0"/>
              <a:t>W	www.borderstep.de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62FA605-9A43-4E8A-8252-CE474D2249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32" y="6095040"/>
            <a:ext cx="3335497" cy="39052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5E00666-E13D-4A29-B12C-FCCF24BACC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054" y="6061559"/>
            <a:ext cx="1672968" cy="457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375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0F28A7-EE04-4080-A020-FC0635713C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70F28A7-EE04-4080-A020-FC0635713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13D25CE4-D177-4BA1-B551-BDD69A4F8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724058"/>
            <a:ext cx="10079567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Hier steht eine Headline</a:t>
            </a:r>
            <a:endParaRPr lang="en-US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12C0109-3605-42C2-BADD-6F36C9E6594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8350" y="1172320"/>
            <a:ext cx="10079567" cy="250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de-DE" sz="2000" b="1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Das ist eine mögliche Subheadline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05313D-53FB-458F-A38E-BFEA952C6D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32" y="6095040"/>
            <a:ext cx="3335497" cy="3905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F5EBAB7-9E58-417F-8DFF-58A9E75AFD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054" y="6061559"/>
            <a:ext cx="1672968" cy="457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32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0701" y="1312863"/>
            <a:ext cx="5414433" cy="4630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38334" y="1312863"/>
            <a:ext cx="5416551" cy="4630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4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35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2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99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09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77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1163301" y="6197601"/>
            <a:ext cx="5969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47" tIns="40074" rIns="80147" bIns="40074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700" b="0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916517" y="6386514"/>
            <a:ext cx="2830860" cy="18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700" b="0" dirty="0"/>
              <a:t>Borderstep Institut | </a:t>
            </a:r>
            <a:r>
              <a:rPr lang="de-DE" altLang="de-DE" sz="700" b="0" dirty="0" err="1"/>
              <a:t>beucker@borderstep.de</a:t>
            </a:r>
            <a:r>
              <a:rPr lang="de-DE" altLang="de-DE" sz="700" b="0" dirty="0"/>
              <a:t> | </a:t>
            </a:r>
            <a:r>
              <a:rPr lang="de-DE" altLang="de-DE" sz="700" b="0" dirty="0" err="1"/>
              <a:t>www.borderstep.de</a:t>
            </a:r>
            <a:endParaRPr lang="de-DE" altLang="de-DE" sz="700" b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312863"/>
            <a:ext cx="11034184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414339"/>
            <a:ext cx="11034184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126C19-3DC2-483F-B30E-3D7EDC05835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20" y="6348080"/>
            <a:ext cx="298449" cy="236913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D379FD4F-2404-4815-AA14-D08A1AF72E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81833" y="6386514"/>
            <a:ext cx="318954" cy="2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fld id="{4904B572-D058-423D-A9E4-2FE97846B262}" type="slidenum">
              <a:rPr lang="de-DE" altLang="de-DE" sz="1000" b="0" smtClean="0"/>
              <a:t>‹Nr.›</a:t>
            </a:fld>
            <a:endParaRPr lang="de-DE" altLang="de-DE" sz="10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28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400">
          <a:solidFill>
            <a:schemeClr val="tx1"/>
          </a:solidFill>
          <a:latin typeface="Calibri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Wingdings" panose="05000000000000000000" pitchFamily="2" charset="2"/>
        <a:buChar char="è"/>
        <a:defRPr sz="1400">
          <a:solidFill>
            <a:schemeClr val="tx1"/>
          </a:solidFill>
          <a:latin typeface="Calibri"/>
          <a:ea typeface="MS PGothic" pitchFamily="34" charset="-128"/>
          <a:cs typeface="MS PGothic" pitchFamily="34" charset="-128"/>
        </a:defRPr>
      </a:lvl2pPr>
      <a:lvl3pPr marL="1143000" indent="-228600" algn="l" rtl="0" eaLnBrk="1" fontAlgn="base" hangingPunct="1">
        <a:spcBef>
          <a:spcPct val="10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sz="1400">
          <a:solidFill>
            <a:schemeClr val="tx1"/>
          </a:solidFill>
          <a:latin typeface="Calibri"/>
          <a:ea typeface="MS PGothic" pitchFamily="34" charset="-128"/>
          <a:cs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à"/>
        <a:defRPr sz="1400">
          <a:solidFill>
            <a:schemeClr val="tx1"/>
          </a:solidFill>
          <a:latin typeface="Calibri"/>
          <a:ea typeface="MS PGothic" pitchFamily="34" charset="-128"/>
          <a:cs typeface="MS PGothic" pitchFamily="34" charset="-128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à"/>
        <a:defRPr sz="1400">
          <a:solidFill>
            <a:schemeClr val="tx1"/>
          </a:solidFill>
          <a:latin typeface="Calibri"/>
          <a:ea typeface="MS PGothic" pitchFamily="34" charset="-128"/>
          <a:cs typeface="MS PGothic" pitchFamily="34" charset="-128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à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à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à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à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FE05EA5-C436-41F5-8404-6AA02C97DC2C}"/>
              </a:ext>
            </a:extLst>
          </p:cNvPr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5" imgW="383" imgH="384" progId="TCLayout.ActiveDocument.1">
                  <p:embed/>
                </p:oleObj>
              </mc:Choice>
              <mc:Fallback>
                <p:oleObj name="think-cell Folie" r:id="rId25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FE05EA5-C436-41F5-8404-6AA02C97D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F84DED6-0FA0-4657-BC83-D496FBF1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402" y="724058"/>
            <a:ext cx="9489517" cy="3640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>
              <a:lnSpc>
                <a:spcPts val="2800"/>
              </a:lnSpc>
            </a:pPr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468CC4-2FE7-4F41-9EBC-D29A91009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8400" y="1992902"/>
            <a:ext cx="9489517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6" name="AutoShape 11">
            <a:extLst>
              <a:ext uri="{FF2B5EF4-FFF2-40B4-BE49-F238E27FC236}">
                <a16:creationId xmlns:a16="http://schemas.microsoft.com/office/drawing/2014/main" id="{9B28BF2D-4C49-45A0-9580-0DE7698CD31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860676" y="1"/>
            <a:ext cx="647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B602C99D-4AA4-4389-9939-3A380C55931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860676" y="1"/>
            <a:ext cx="647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3" name="Textfeld 162">
            <a:extLst>
              <a:ext uri="{FF2B5EF4-FFF2-40B4-BE49-F238E27FC236}">
                <a16:creationId xmlns:a16="http://schemas.microsoft.com/office/drawing/2014/main" id="{4E9BF7BE-1DAD-4CB6-A138-6EAF97D2F2AE}"/>
              </a:ext>
            </a:extLst>
          </p:cNvPr>
          <p:cNvSpPr txBox="1"/>
          <p:nvPr userDrawn="1"/>
        </p:nvSpPr>
        <p:spPr>
          <a:xfrm>
            <a:off x="10555748" y="6250366"/>
            <a:ext cx="272510" cy="1692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fld id="{337A3C4E-DCA2-4030-9DC7-26FB6C37614A}" type="slidenum">
              <a:rPr lang="en-US" smtClean="0"/>
              <a:pPr lvl="0"/>
              <a:t>‹Nr.›</a:t>
            </a:fld>
            <a:endParaRPr lang="en-US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B0B58B5-E6F1-424D-ADE7-51EC7C22D186}"/>
              </a:ext>
            </a:extLst>
          </p:cNvPr>
          <p:cNvSpPr/>
          <p:nvPr userDrawn="1"/>
        </p:nvSpPr>
        <p:spPr>
          <a:xfrm>
            <a:off x="0" y="6798167"/>
            <a:ext cx="12192000" cy="59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AC7F87-B821-4A29-B87F-6FE2CE450EE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32" y="6095040"/>
            <a:ext cx="3335497" cy="39052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323D454-5048-4C4C-B207-FC98F9B894D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054" y="6061559"/>
            <a:ext cx="1672968" cy="457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05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</p:sldLayoutIdLst>
  <p:hf sldNum="0" hdr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lang="en-US" sz="2800" b="1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9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ts val="1900"/>
        </a:lnSpc>
        <a:spcBef>
          <a:spcPts val="600"/>
        </a:spcBef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1338" indent="-274638" algn="l" defTabSz="685800" rtl="0" eaLnBrk="1" latinLnBrk="0" hangingPunct="1">
        <a:lnSpc>
          <a:spcPts val="1900"/>
        </a:lnSpc>
        <a:spcBef>
          <a:spcPts val="600"/>
        </a:spcBef>
        <a:buClr>
          <a:schemeClr val="accent1"/>
        </a:buClr>
        <a:buSzPct val="80000"/>
        <a:buFont typeface="Wingdings 3" panose="05040102010807070707" pitchFamily="18" charset="2"/>
        <a:buChar char="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5975" indent="-274638" algn="l" defTabSz="685800" rtl="0" eaLnBrk="1" latinLnBrk="0" hangingPunct="1">
        <a:lnSpc>
          <a:spcPts val="19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719138" indent="-179388" algn="l" defTabSz="685800" rtl="0" eaLnBrk="1" latinLnBrk="0" hangingPunct="1">
        <a:lnSpc>
          <a:spcPts val="1900"/>
        </a:lnSpc>
        <a:spcBef>
          <a:spcPts val="600"/>
        </a:spcBef>
        <a:buClr>
          <a:schemeClr val="accent1"/>
        </a:buClr>
        <a:buFont typeface="Calibri" panose="020F050202020403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6" orient="horz" pos="5023">
          <p15:clr>
            <a:srgbClr val="F26B43"/>
          </p15:clr>
        </p15:guide>
        <p15:guide id="52" orient="horz" pos="3609">
          <p15:clr>
            <a:srgbClr val="F26B43"/>
          </p15:clr>
        </p15:guide>
        <p15:guide id="53" pos="9748">
          <p15:clr>
            <a:srgbClr val="F26B43"/>
          </p15:clr>
        </p15:guide>
        <p15:guide id="54" pos="8932">
          <p15:clr>
            <a:srgbClr val="F26B43"/>
          </p15:clr>
        </p15:guide>
        <p15:guide id="55" pos="9141">
          <p15:clr>
            <a:srgbClr val="F26B43"/>
          </p15:clr>
        </p15:guide>
        <p15:guide id="56" orient="horz" pos="5237">
          <p15:clr>
            <a:srgbClr val="F26B43"/>
          </p15:clr>
        </p15:guide>
        <p15:guide id="58" pos="847">
          <p15:clr>
            <a:srgbClr val="F26B43"/>
          </p15:clr>
        </p15:guide>
        <p15:guide id="59" pos="3749">
          <p15:clr>
            <a:srgbClr val="F26B43"/>
          </p15:clr>
        </p15:guide>
        <p15:guide id="60" pos="3908">
          <p15:clr>
            <a:srgbClr val="F26B43"/>
          </p15:clr>
        </p15:guide>
        <p15:guide id="61" orient="horz" pos="478">
          <p15:clr>
            <a:srgbClr val="F26B43"/>
          </p15:clr>
        </p15:guide>
        <p15:guide id="63" pos="6833">
          <p15:clr>
            <a:srgbClr val="F26B43"/>
          </p15:clr>
        </p15:guide>
        <p15:guide id="64" pos="4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F24D0-96A2-BC92-41EB-C9738CDFA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80837"/>
            <a:ext cx="10363200" cy="1470025"/>
          </a:xfrm>
        </p:spPr>
        <p:txBody>
          <a:bodyPr/>
          <a:lstStyle/>
          <a:p>
            <a:pPr algn="ctr"/>
            <a:r>
              <a:rPr lang="de-DE" dirty="0"/>
              <a:t>Willkommen zum Webinar</a:t>
            </a:r>
            <a:br>
              <a:rPr lang="de-DE" dirty="0"/>
            </a:br>
            <a:r>
              <a:rPr lang="de-DE" dirty="0"/>
              <a:t>Leitfaden Gebäudeautomation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3AD4E6-958B-CFAD-2E18-38192514F0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448079"/>
            <a:ext cx="10363200" cy="341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8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A0535-D973-668F-154E-9B4959D5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20" y="517918"/>
            <a:ext cx="10079567" cy="43088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I Fachinterviews, Fallstudien: Fazit 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671A4378-0397-2941-18A4-8D34706F3637}"/>
              </a:ext>
            </a:extLst>
          </p:cNvPr>
          <p:cNvSpPr txBox="1">
            <a:spLocks/>
          </p:cNvSpPr>
          <p:nvPr/>
        </p:nvSpPr>
        <p:spPr>
          <a:xfrm>
            <a:off x="721206" y="1358153"/>
            <a:ext cx="6291915" cy="404971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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5975" indent="-27463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Investor-Nutzer-Dilemma: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 Brief mit Vorschlägen zur Überwindung des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Nutzer-Investor-Dilemmas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(Zielgruppe: Wohnungswirtschaft und Politik)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Handlungsempfehlungen für die Umsetzung von </a:t>
            </a:r>
            <a:b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Gebäudeautomation im Bestand: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Praxisorientierte Hinweise zur Einführung und Umsetzung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von Gebäudeautomation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lang="de-DE" sz="1800" b="0" dirty="0">
                <a:solidFill>
                  <a:srgbClr val="2A455E"/>
                </a:solidFill>
                <a:latin typeface="Calibri"/>
              </a:rPr>
              <a:t>Zielgruppe: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Wohnungswirtschaft, Planung und Beratung)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rgbClr val="2A455E"/>
              </a:buClr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rgbClr val="2A455E"/>
              </a:buClr>
              <a:defRPr/>
            </a:pPr>
            <a:r>
              <a:rPr lang="de-DE" sz="1800" dirty="0">
                <a:solidFill>
                  <a:srgbClr val="2A455E"/>
                </a:solidFill>
                <a:latin typeface="Calibri"/>
              </a:rPr>
              <a:t>Detailliertere 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Informationen über Gebäudeautomation: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Aktueller Marktüberblick zu Produkten und Dienstleistungen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Gebäudeautomation</a:t>
            </a:r>
          </a:p>
          <a:p>
            <a:pPr marL="0" lvl="1" indent="0" fontAlgn="auto">
              <a:lnSpc>
                <a:spcPct val="100000"/>
              </a:lnSpc>
              <a:spcAft>
                <a:spcPts val="0"/>
              </a:spcAft>
              <a:buClr>
                <a:srgbClr val="2A455E"/>
              </a:buClr>
              <a:buNone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Nutzer-Investor-Dilemma">
            <a:extLst>
              <a:ext uri="{FF2B5EF4-FFF2-40B4-BE49-F238E27FC236}">
                <a16:creationId xmlns:a16="http://schemas.microsoft.com/office/drawing/2014/main" id="{6B7150C1-5370-406A-3CB5-E2496C51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685" y="1358153"/>
            <a:ext cx="4629265" cy="25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C54D564-5CA1-4837-9D2B-648C8FAB84AD}"/>
              </a:ext>
            </a:extLst>
          </p:cNvPr>
          <p:cNvSpPr/>
          <p:nvPr/>
        </p:nvSpPr>
        <p:spPr bwMode="auto">
          <a:xfrm>
            <a:off x="721206" y="1249136"/>
            <a:ext cx="5957180" cy="3233057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7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4CB2CD6-6CFB-46DE-9FEF-2AE2A1B5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526861"/>
            <a:ext cx="10295889" cy="86177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sz="2800" dirty="0">
                <a:solidFill>
                  <a:srgbClr val="28465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Umfrage: Was sind Ihrer Meinung nach Hindernisse für die Verbreitung von GA im Wohngebäude-Bestand?</a:t>
            </a:r>
            <a:endParaRPr lang="de-DE" sz="2800" b="0" dirty="0">
              <a:solidFill>
                <a:srgbClr val="000000"/>
              </a:solidFill>
            </a:endParaRPr>
          </a:p>
        </p:txBody>
      </p:sp>
      <p:pic>
        <p:nvPicPr>
          <p:cNvPr id="3" name="Picture">
            <a:extLst>
              <a:ext uri="{FF2B5EF4-FFF2-40B4-BE49-F238E27FC236}">
                <a16:creationId xmlns:a16="http://schemas.microsoft.com/office/drawing/2014/main" id="{B7838B00-CC4D-C7D7-D334-0DE34B39A3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197553" y="1714501"/>
            <a:ext cx="7796893" cy="419289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248B169-2B47-7AEA-1977-85615EA45849}"/>
              </a:ext>
            </a:extLst>
          </p:cNvPr>
          <p:cNvSpPr/>
          <p:nvPr/>
        </p:nvSpPr>
        <p:spPr bwMode="auto">
          <a:xfrm>
            <a:off x="2432439" y="1714502"/>
            <a:ext cx="7796893" cy="236111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4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4CB2CD6-6CFB-46DE-9FEF-2AE2A1B5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00" y="527990"/>
            <a:ext cx="10079567" cy="86177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sz="2800" dirty="0">
                <a:solidFill>
                  <a:srgbClr val="28465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Umfrage: Welche Maßnahmen könnten die Verbreitung von GA fördern?</a:t>
            </a:r>
            <a:r>
              <a:rPr lang="de-DE" sz="2800" dirty="0">
                <a:effectLst/>
              </a:rPr>
              <a:t> </a:t>
            </a:r>
            <a:endParaRPr lang="de-DE" sz="2800" b="0" dirty="0">
              <a:solidFill>
                <a:srgbClr val="000000"/>
              </a:solidFill>
            </a:endParaRPr>
          </a:p>
        </p:txBody>
      </p:sp>
      <p:pic>
        <p:nvPicPr>
          <p:cNvPr id="6" name="Picture" descr="Ein Bild, das Text, Schrift, Reihe, Screenshot enthält.&#10;&#10;Automatisch generierte Beschreibung">
            <a:extLst>
              <a:ext uri="{FF2B5EF4-FFF2-40B4-BE49-F238E27FC236}">
                <a16:creationId xmlns:a16="http://schemas.microsoft.com/office/drawing/2014/main" id="{6F0AB3E1-56F2-3CE8-D4B7-43375C0C1F21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0" r="877"/>
          <a:stretch/>
        </p:blipFill>
        <p:spPr bwMode="auto">
          <a:xfrm>
            <a:off x="825260" y="1672215"/>
            <a:ext cx="10541479" cy="351357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9E9FD33-5F6F-E709-7D72-5140CA21DE98}"/>
              </a:ext>
            </a:extLst>
          </p:cNvPr>
          <p:cNvSpPr/>
          <p:nvPr/>
        </p:nvSpPr>
        <p:spPr bwMode="auto">
          <a:xfrm>
            <a:off x="760401" y="1714502"/>
            <a:ext cx="9468932" cy="1616527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4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46957-F8F4-4DEE-02A6-BDF9EB97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532460"/>
            <a:ext cx="10079567" cy="430887"/>
          </a:xfrm>
        </p:spPr>
        <p:txBody>
          <a:bodyPr/>
          <a:lstStyle/>
          <a:p>
            <a:r>
              <a:rPr lang="de-DE" sz="2800" dirty="0"/>
              <a:t>II Umfrage: Fazit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3E1E244-0408-F72D-A1EC-E9BD126B195F}"/>
              </a:ext>
            </a:extLst>
          </p:cNvPr>
          <p:cNvSpPr txBox="1">
            <a:spLocks/>
          </p:cNvSpPr>
          <p:nvPr/>
        </p:nvSpPr>
        <p:spPr>
          <a:xfrm>
            <a:off x="721737" y="1671029"/>
            <a:ext cx="8979611" cy="40497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indent="0" defTabSz="685800" eaLnBrk="1" latinLnBrk="0" hangingPunct="1">
              <a:lnSpc>
                <a:spcPts val="19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  <a:ea typeface="+mn-ea"/>
              </a:defRPr>
            </a:lvl1pPr>
            <a:lvl2pPr marL="266700" marR="0" lvl="1" indent="-266700" defTabSz="68580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 kumimoji="0" sz="1600" i="0" u="none" strike="noStrike" cap="none" spc="0" normalizeH="0" baseline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</a:defRPr>
            </a:lvl2pPr>
            <a:lvl3pPr marL="541338" indent="-274638" defTabSz="68580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"/>
              <a:defRPr sz="16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15975" indent="-274638" defTabSz="68580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719138" indent="-179388" defTabSz="68580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1600">
                <a:solidFill>
                  <a:schemeClr val="accent1"/>
                </a:solidFill>
                <a:latin typeface="+mn-lt"/>
                <a:ea typeface="+mn-ea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ea typeface="+mn-ea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ea typeface="+mn-ea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ea typeface="+mn-ea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ea typeface="+mn-ea"/>
              </a:defRPr>
            </a:lvl9pPr>
          </a:lstStyle>
          <a:p>
            <a:pPr lvl="1">
              <a:lnSpc>
                <a:spcPct val="100000"/>
              </a:lnSpc>
            </a:pPr>
            <a:r>
              <a:rPr lang="de-DE" altLang="de-DE" sz="1800" b="0" dirty="0"/>
              <a:t>Hemmnisse werden von kommunalen Wohnungsunternehmen stärker wahrgenommen </a:t>
            </a:r>
            <a:br>
              <a:rPr lang="de-DE" altLang="de-DE" sz="1800" b="0" dirty="0"/>
            </a:br>
            <a:r>
              <a:rPr lang="de-DE" altLang="de-DE" sz="1800" b="0" dirty="0"/>
              <a:t>als von Wohnungsgenossenschaften. </a:t>
            </a:r>
            <a:br>
              <a:rPr lang="de-DE" altLang="de-DE" sz="1800" b="0" dirty="0"/>
            </a:br>
            <a:endParaRPr lang="de-DE" sz="1800" b="0" dirty="0"/>
          </a:p>
          <a:p>
            <a:pPr lvl="1">
              <a:lnSpc>
                <a:spcPct val="100000"/>
              </a:lnSpc>
            </a:pPr>
            <a:r>
              <a:rPr lang="de-DE" altLang="de-DE" sz="1800" b="0" dirty="0"/>
              <a:t>Hemmnisse werden von Unternehmen, die sich gegen die Technik entschieden oder sich nicht mit dieser beschäftigt haben stärker wahrgenommen.</a:t>
            </a:r>
            <a:br>
              <a:rPr lang="de-DE" altLang="de-DE" sz="1800" b="0" dirty="0"/>
            </a:br>
            <a:endParaRPr lang="de-DE" altLang="de-DE" sz="1800" b="0" dirty="0"/>
          </a:p>
          <a:p>
            <a:pPr lvl="1">
              <a:lnSpc>
                <a:spcPct val="100000"/>
              </a:lnSpc>
            </a:pPr>
            <a:r>
              <a:rPr lang="de-DE" altLang="de-DE" sz="1800" b="0" dirty="0"/>
              <a:t>Kleinere Unternehmen sehen die anfänglichen Investitionen als Herausforderung an, während alle Unternehmen die Refinanzierung und die laufenden Kosten als Hemmnis wahrnehmen.</a:t>
            </a:r>
            <a:br>
              <a:rPr lang="de-DE" altLang="de-DE" sz="1800" b="0" dirty="0"/>
            </a:br>
            <a:endParaRPr lang="de-DE" altLang="de-DE" sz="1800" b="0" dirty="0"/>
          </a:p>
          <a:p>
            <a:pPr lvl="1">
              <a:lnSpc>
                <a:spcPct val="100000"/>
              </a:lnSpc>
            </a:pP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54725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7A2E3-74B7-A208-3460-7B0696881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541171"/>
            <a:ext cx="10079567" cy="430887"/>
          </a:xfrm>
        </p:spPr>
        <p:txBody>
          <a:bodyPr/>
          <a:lstStyle/>
          <a:p>
            <a:r>
              <a:rPr lang="de-DE" sz="2800" dirty="0"/>
              <a:t>Leitfaden und weitere Ergebnisse (z.B. Policy Brief)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26F5180-AB5D-527E-A615-1EDD20ACAA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5340" y="1215390"/>
            <a:ext cx="2952205" cy="39536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1A506C2-705F-9CF0-24D8-D337658DE8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1"/>
          <a:stretch/>
        </p:blipFill>
        <p:spPr>
          <a:xfrm>
            <a:off x="804455" y="1215390"/>
            <a:ext cx="6999319" cy="39536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146D07E-8588-E7EE-B8DC-94E232AF88D4}"/>
              </a:ext>
            </a:extLst>
          </p:cNvPr>
          <p:cNvSpPr txBox="1"/>
          <p:nvPr/>
        </p:nvSpPr>
        <p:spPr>
          <a:xfrm>
            <a:off x="768351" y="5258524"/>
            <a:ext cx="3167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www.gebaeudeautomation-info.org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A86ECA-10F5-1D8C-49F9-D7F8AD4D37D1}"/>
              </a:ext>
            </a:extLst>
          </p:cNvPr>
          <p:cNvSpPr txBox="1"/>
          <p:nvPr/>
        </p:nvSpPr>
        <p:spPr>
          <a:xfrm>
            <a:off x="8256053" y="5258524"/>
            <a:ext cx="331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www.borderstep.de</a:t>
            </a:r>
            <a:r>
              <a:rPr lang="de-DE" dirty="0"/>
              <a:t>/</a:t>
            </a:r>
            <a:r>
              <a:rPr lang="de-DE" dirty="0" err="1"/>
              <a:t>projekte</a:t>
            </a:r>
            <a:r>
              <a:rPr lang="de-DE" dirty="0"/>
              <a:t>/</a:t>
            </a:r>
            <a:r>
              <a:rPr lang="de-DE" dirty="0" err="1"/>
              <a:t>dikomo</a:t>
            </a:r>
            <a:r>
              <a:rPr lang="de-D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7751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A0535-D973-668F-154E-9B4959D5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20" y="517918"/>
            <a:ext cx="10079567" cy="43088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Ziel des Leitfadens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671A4378-0397-2941-18A4-8D34706F3637}"/>
              </a:ext>
            </a:extLst>
          </p:cNvPr>
          <p:cNvSpPr txBox="1">
            <a:spLocks/>
          </p:cNvSpPr>
          <p:nvPr/>
        </p:nvSpPr>
        <p:spPr>
          <a:xfrm>
            <a:off x="1012290" y="1616075"/>
            <a:ext cx="5283083" cy="254220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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5975" indent="-27463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der Leitfaden leisten kann …</a:t>
            </a:r>
            <a:b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Begriff und Verständnis klären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lang="de-DE" sz="1800" b="0" dirty="0">
              <a:solidFill>
                <a:srgbClr val="2A455E"/>
              </a:solidFill>
              <a:latin typeface="Calibri"/>
            </a:endParaRP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rgbClr val="2A455E"/>
              </a:buClr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Potenziale für Energieeinsparung aufzeigen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lang="de-DE" sz="1800" b="0" dirty="0">
                <a:solidFill>
                  <a:srgbClr val="2A455E"/>
                </a:solidFill>
                <a:latin typeface="Calibri"/>
              </a:rPr>
              <a:t>Kosten-Nutzen-Betrachtung anstoßen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lang="de-DE" sz="1800" b="0" dirty="0">
              <a:solidFill>
                <a:srgbClr val="2A455E"/>
              </a:solidFill>
              <a:latin typeface="Calibri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Positive Praxisbeispiele zeigen</a:t>
            </a:r>
            <a:br>
              <a:rPr lang="de-DE" sz="1800" b="0" dirty="0">
                <a:solidFill>
                  <a:srgbClr val="2A455E"/>
                </a:solidFill>
                <a:latin typeface="Calibri"/>
              </a:rPr>
            </a:br>
            <a:endParaRPr lang="de-DE" sz="1800" b="0" dirty="0">
              <a:solidFill>
                <a:srgbClr val="2A455E"/>
              </a:solidFill>
              <a:latin typeface="Calibri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 Auswahl von Technik und Organisation der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Umsetzung unterstützen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283521-90AA-B6AA-3A25-660890CD1C74}"/>
              </a:ext>
            </a:extLst>
          </p:cNvPr>
          <p:cNvSpPr txBox="1">
            <a:spLocks/>
          </p:cNvSpPr>
          <p:nvPr/>
        </p:nvSpPr>
        <p:spPr>
          <a:xfrm>
            <a:off x="6295373" y="1616075"/>
            <a:ext cx="5210256" cy="254220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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5975" indent="-27463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</a:t>
            </a:r>
            <a:r>
              <a:rPr lang="de-DE" sz="1800" dirty="0">
                <a:solidFill>
                  <a:srgbClr val="2A455E"/>
                </a:solidFill>
                <a:latin typeface="Calibri"/>
              </a:rPr>
              <a:t>der Leitfaden nicht leisten kann …</a:t>
            </a:r>
            <a:br>
              <a:rPr lang="de-DE" sz="1800" dirty="0">
                <a:solidFill>
                  <a:srgbClr val="2A455E"/>
                </a:solidFill>
                <a:latin typeface="Calibri"/>
              </a:rPr>
            </a:br>
            <a:endParaRPr lang="de-DE" sz="1800" dirty="0">
              <a:solidFill>
                <a:srgbClr val="2A455E"/>
              </a:solidFill>
              <a:latin typeface="Calibri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lang="de-DE" sz="1800" b="0" dirty="0">
                <a:solidFill>
                  <a:srgbClr val="2A455E"/>
                </a:solidFill>
                <a:latin typeface="Calibri"/>
              </a:rPr>
              <a:t>Marktüberblick über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 liefern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Energieeinsparungen durch GA garantieren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lang="de-DE" sz="1800" b="0" dirty="0">
                <a:solidFill>
                  <a:srgbClr val="2A455E"/>
                </a:solidFill>
                <a:latin typeface="Calibri"/>
              </a:rPr>
              <a:t>Kosten-Nutzen-Berechnung durchführen</a:t>
            </a:r>
            <a:br>
              <a:rPr lang="de-DE" sz="1800" b="0" dirty="0">
                <a:solidFill>
                  <a:srgbClr val="2A455E"/>
                </a:solidFill>
                <a:latin typeface="Calibri"/>
              </a:rPr>
            </a:br>
            <a:endParaRPr lang="de-DE" sz="1800" b="0" dirty="0">
              <a:solidFill>
                <a:srgbClr val="2A455E"/>
              </a:solidFill>
              <a:latin typeface="Calibri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lang="de-DE" sz="1800" b="0" dirty="0">
                <a:solidFill>
                  <a:srgbClr val="2A455E"/>
                </a:solidFill>
                <a:latin typeface="Calibri"/>
              </a:rPr>
              <a:t>Technik umsetzen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Einsatze/ Effekte von </a:t>
            </a:r>
            <a:r>
              <a:rPr lang="de-DE" sz="1800" b="0" dirty="0">
                <a:solidFill>
                  <a:srgbClr val="2A455E"/>
                </a:solidFill>
                <a:latin typeface="Calibri"/>
              </a:rPr>
              <a:t>GA bewerten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0795C3-922B-78D2-51EA-0B47D4F7F6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064" y="873125"/>
            <a:ext cx="158387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1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F37C3-8AEB-48A9-95E2-AB3377AA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584" y="2062798"/>
            <a:ext cx="9314417" cy="817596"/>
          </a:xfrm>
        </p:spPr>
        <p:txBody>
          <a:bodyPr/>
          <a:lstStyle/>
          <a:p>
            <a:r>
              <a:rPr lang="en-US" sz="5400" dirty="0" err="1"/>
              <a:t>Vielen</a:t>
            </a:r>
            <a:r>
              <a:rPr lang="en-US" sz="5400" dirty="0"/>
              <a:t> Dank</a:t>
            </a:r>
            <a:endParaRPr lang="de-DE" sz="5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58FFF4-22DE-4058-9E47-62651193A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3584" y="3839577"/>
            <a:ext cx="9314417" cy="1590179"/>
          </a:xfrm>
        </p:spPr>
        <p:txBody>
          <a:bodyPr/>
          <a:lstStyle/>
          <a:p>
            <a:r>
              <a:rPr lang="de-DE" dirty="0"/>
              <a:t>Dr. Severin Beucker</a:t>
            </a:r>
          </a:p>
          <a:p>
            <a:r>
              <a:rPr lang="de-DE" b="1" dirty="0"/>
              <a:t>T</a:t>
            </a:r>
            <a:r>
              <a:rPr lang="de-DE" dirty="0"/>
              <a:t>   +49 30 30 645 100-2</a:t>
            </a:r>
          </a:p>
          <a:p>
            <a:r>
              <a:rPr lang="de-DE" b="1" dirty="0"/>
              <a:t>M</a:t>
            </a:r>
            <a:r>
              <a:rPr lang="de-DE" dirty="0"/>
              <a:t>  </a:t>
            </a:r>
            <a:r>
              <a:rPr lang="de-DE" dirty="0" err="1"/>
              <a:t>beucker@borderstep.de</a:t>
            </a:r>
            <a:endParaRPr lang="de-DE" dirty="0"/>
          </a:p>
          <a:p>
            <a:r>
              <a:rPr lang="de-DE" b="1" dirty="0"/>
              <a:t>W</a:t>
            </a:r>
            <a:r>
              <a:rPr lang="de-DE" dirty="0"/>
              <a:t>  www.borderstep.de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99E969E-8B93-555F-3F6F-A952CC625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92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A0535-D973-668F-154E-9B4959D5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20" y="550574"/>
            <a:ext cx="10079567" cy="38472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Weiterentwicklung des Leitfadens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671A4378-0397-2941-18A4-8D34706F3637}"/>
              </a:ext>
            </a:extLst>
          </p:cNvPr>
          <p:cNvSpPr txBox="1">
            <a:spLocks/>
          </p:cNvSpPr>
          <p:nvPr/>
        </p:nvSpPr>
        <p:spPr>
          <a:xfrm>
            <a:off x="693882" y="1207861"/>
            <a:ext cx="9835098" cy="254220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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5975" indent="-27463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ct val="100000"/>
              </a:lnSpc>
              <a:spcAft>
                <a:spcPts val="0"/>
              </a:spcAft>
              <a:buClr>
                <a:srgbClr val="2A455E"/>
              </a:buClr>
              <a:buNone/>
              <a:defRPr/>
            </a:pPr>
            <a:r>
              <a:rPr lang="de-DE" sz="1800" dirty="0">
                <a:solidFill>
                  <a:srgbClr val="2A455E"/>
                </a:solidFill>
                <a:latin typeface="Calibri"/>
              </a:rPr>
              <a:t>Aktuell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rgbClr val="2A455E"/>
              </a:buClr>
              <a:defRPr/>
            </a:pPr>
            <a:r>
              <a:rPr lang="de-DE" sz="1800" b="0" dirty="0">
                <a:solidFill>
                  <a:srgbClr val="2A455E"/>
                </a:solidFill>
                <a:latin typeface="Calibri"/>
              </a:rPr>
              <a:t>Checkliste und Leitfaden als </a:t>
            </a:r>
            <a:r>
              <a:rPr lang="de-DE" sz="1800" b="0" dirty="0" err="1">
                <a:solidFill>
                  <a:srgbClr val="2A455E"/>
                </a:solidFill>
                <a:latin typeface="Calibri"/>
              </a:rPr>
              <a:t>Pdf</a:t>
            </a:r>
            <a:r>
              <a:rPr lang="de-DE" sz="1800" b="0" dirty="0">
                <a:solidFill>
                  <a:srgbClr val="2A455E"/>
                </a:solidFill>
                <a:latin typeface="Calibri"/>
              </a:rPr>
              <a:t>-Dokumente zum Download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rgbClr val="2A455E"/>
              </a:buClr>
              <a:defRPr/>
            </a:pPr>
            <a:r>
              <a:rPr lang="de-DE" sz="1800" b="0" dirty="0">
                <a:solidFill>
                  <a:srgbClr val="2A455E"/>
                </a:solidFill>
                <a:latin typeface="Calibri"/>
              </a:rPr>
              <a:t>Verknüpfung/ Verlinkung mit bestehenden Angeboten von Partnern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rgbClr val="2A455E"/>
              </a:buClr>
              <a:defRPr/>
            </a:pPr>
            <a:endParaRPr lang="de-DE" sz="1800" b="0" dirty="0">
              <a:solidFill>
                <a:srgbClr val="2A455E"/>
              </a:solidFill>
              <a:latin typeface="Calibri"/>
            </a:endParaRP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Zukünftig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Marktübersicht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  <a:r>
              <a:rPr lang="de-DE" sz="1800" b="0" dirty="0" err="1">
                <a:solidFill>
                  <a:srgbClr val="2A455E"/>
                </a:solidFill>
                <a:latin typeface="Calibri"/>
              </a:rPr>
              <a:t>u</a:t>
            </a:r>
            <a:r>
              <a:rPr lang="de-DE" sz="1800" b="0" dirty="0">
                <a:solidFill>
                  <a:srgbClr val="2A455E"/>
                </a:solidFill>
                <a:latin typeface="Calibri"/>
              </a:rPr>
              <a:t> Produkten/Dienstleistungen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Best-Practice-Beispiele</a:t>
            </a:r>
            <a:endParaRPr lang="de-DE" sz="1800" b="0" dirty="0">
              <a:solidFill>
                <a:srgbClr val="2A455E"/>
              </a:solidFill>
              <a:latin typeface="Calibri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lang="de-DE" sz="1800" b="0" dirty="0">
                <a:solidFill>
                  <a:srgbClr val="2A455E"/>
                </a:solidFill>
                <a:latin typeface="Calibri"/>
              </a:rPr>
              <a:t>Erweiterte Kosten-Nutzen-Analyse, Beispielrechnungen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80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60B4E42-CBB8-EEEA-E26E-55F346DAE2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166" y="2915334"/>
            <a:ext cx="2197668" cy="102733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9F33378-6933-DE5B-4752-06CB8E4AB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0404" y="3824355"/>
            <a:ext cx="1247916" cy="107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8D642A7-865D-68E7-AE01-DFCDBC8A4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1" y="4768425"/>
            <a:ext cx="1379664" cy="54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AC070F-770A-E831-643F-191AB7B65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733" y="1878467"/>
            <a:ext cx="2275717" cy="8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478F29C-12B0-6FB2-D36B-3DC06EE9B7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784" y="1878467"/>
            <a:ext cx="2379058" cy="790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C23B3-F65F-9F40-A4B5-84861CFC4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826" y="4113242"/>
            <a:ext cx="1247915" cy="3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775601D-12C5-9E50-42BA-640148E584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18101" y="4751846"/>
            <a:ext cx="1655042" cy="28687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88DC21E-6281-B39B-1627-F8218D3E8CE3}"/>
              </a:ext>
            </a:extLst>
          </p:cNvPr>
          <p:cNvSpPr txBox="1"/>
          <p:nvPr/>
        </p:nvSpPr>
        <p:spPr>
          <a:xfrm>
            <a:off x="1545394" y="549959"/>
            <a:ext cx="1023136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eaLnBrk="1" hangingPunct="1">
              <a:defRPr sz="25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eaLnBrk="1" hangingPunct="1">
              <a:defRPr sz="25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eaLnBrk="1" hangingPunct="1">
              <a:defRPr sz="25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eaLnBrk="1" hangingPunct="1">
              <a:defRPr sz="25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2000" b="0" u="sng" dirty="0"/>
              <a:t>Di</a:t>
            </a:r>
            <a:r>
              <a:rPr lang="de-DE" sz="2000" b="0" dirty="0"/>
              <a:t>ffusions- und </a:t>
            </a:r>
            <a:r>
              <a:rPr lang="de-DE" sz="2000" b="0" u="sng" dirty="0"/>
              <a:t>Ko</a:t>
            </a:r>
            <a:r>
              <a:rPr lang="de-DE" sz="2000" b="0" dirty="0"/>
              <a:t>mmunikationsstrategien für die energetische </a:t>
            </a:r>
            <a:r>
              <a:rPr lang="de-DE" sz="2000" b="0" u="sng" dirty="0"/>
              <a:t>Mo</a:t>
            </a:r>
            <a:r>
              <a:rPr lang="de-DE" sz="2000" b="0" dirty="0"/>
              <a:t>dernisierung von </a:t>
            </a:r>
          </a:p>
          <a:p>
            <a:pPr algn="ctr"/>
            <a:r>
              <a:rPr lang="de-DE" sz="2000" b="0" dirty="0"/>
              <a:t>Wohngebäuden am Beispiel des Technologiefelds der intelligenten Gebäudetechnik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7F18F2-6A02-6B06-B7AC-B717D2BC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18" y="71100"/>
            <a:ext cx="1869145" cy="16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48C523A-BF8C-7F23-C745-7F0B6E0B6B05}"/>
              </a:ext>
            </a:extLst>
          </p:cNvPr>
          <p:cNvSpPr txBox="1"/>
          <p:nvPr/>
        </p:nvSpPr>
        <p:spPr bwMode="auto">
          <a:xfrm>
            <a:off x="528864" y="479651"/>
            <a:ext cx="11034184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  <a:normAutofit/>
          </a:bodyPr>
          <a:lstStyle>
            <a:lvl1pPr eaLnBrk="1" hangingPunct="1">
              <a:defRPr sz="2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eaLnBrk="1" hangingPunct="1">
              <a:defRPr sz="25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eaLnBrk="1" hangingPunct="1">
              <a:defRPr sz="25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eaLnBrk="1" hangingPunct="1">
              <a:defRPr sz="25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eaLnBrk="1" hangingPunct="1">
              <a:defRPr sz="25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0" dirty="0"/>
              <a:t>Agenda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100A828-BAF3-18B7-B9FC-4081D4FAC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85072"/>
              </p:ext>
            </p:extLst>
          </p:nvPr>
        </p:nvGraphicFramePr>
        <p:xfrm>
          <a:off x="577848" y="1403815"/>
          <a:ext cx="11034185" cy="3902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3084">
                  <a:extLst>
                    <a:ext uri="{9D8B030D-6E8A-4147-A177-3AD203B41FA5}">
                      <a16:colId xmlns:a16="http://schemas.microsoft.com/office/drawing/2014/main" val="2236175137"/>
                    </a:ext>
                  </a:extLst>
                </a:gridCol>
                <a:gridCol w="8841101">
                  <a:extLst>
                    <a:ext uri="{9D8B030D-6E8A-4147-A177-3AD203B41FA5}">
                      <a16:colId xmlns:a16="http://schemas.microsoft.com/office/drawing/2014/main" val="2764561744"/>
                    </a:ext>
                  </a:extLst>
                </a:gridCol>
              </a:tblGrid>
              <a:tr h="571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09:30 Uhr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Begrüßung und Vorstellung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extLst>
                  <a:ext uri="{0D108BD9-81ED-4DB2-BD59-A6C34878D82A}">
                    <a16:rowId xmlns:a16="http://schemas.microsoft.com/office/drawing/2014/main" val="4280802653"/>
                  </a:ext>
                </a:extLst>
              </a:tr>
              <a:tr h="776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09:35 Uhr 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 Projekt </a:t>
                      </a: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DiKoMo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und der Grund für einen Leitfaden zur </a:t>
                      </a:r>
                      <a:b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Gebäude­automation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extLst>
                  <a:ext uri="{0D108BD9-81ED-4DB2-BD59-A6C34878D82A}">
                    <a16:rowId xmlns:a16="http://schemas.microsoft.com/office/drawing/2014/main" val="1590182097"/>
                  </a:ext>
                </a:extLst>
              </a:tr>
              <a:tr h="51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09:45 Uhr 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Vorstellung des Leitfadens und der Checkliste 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extLst>
                  <a:ext uri="{0D108BD9-81ED-4DB2-BD59-A6C34878D82A}">
                    <a16:rowId xmlns:a16="http://schemas.microsoft.com/office/drawing/2014/main" val="3122999767"/>
                  </a:ext>
                </a:extLst>
              </a:tr>
              <a:tr h="51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10:05 Uhr 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Kommentierung durch Partner (DEN e.V. und GdW)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extLst>
                  <a:ext uri="{0D108BD9-81ED-4DB2-BD59-A6C34878D82A}">
                    <a16:rowId xmlns:a16="http://schemas.microsoft.com/office/drawing/2014/main" val="4131558133"/>
                  </a:ext>
                </a:extLst>
              </a:tr>
              <a:tr h="51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10:20 Uhr 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Fragen und Diskussion der Teilneh­menden 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extLst>
                  <a:ext uri="{0D108BD9-81ED-4DB2-BD59-A6C34878D82A}">
                    <a16:rowId xmlns:a16="http://schemas.microsoft.com/office/drawing/2014/main" val="3018927055"/>
                  </a:ext>
                </a:extLst>
              </a:tr>
              <a:tr h="51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10:50 Uhr 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Ausblick und Verabschiedung 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extLst>
                  <a:ext uri="{0D108BD9-81ED-4DB2-BD59-A6C34878D82A}">
                    <a16:rowId xmlns:a16="http://schemas.microsoft.com/office/drawing/2014/main" val="1549460539"/>
                  </a:ext>
                </a:extLst>
              </a:tr>
              <a:tr h="510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11:00 Uhr 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Ende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3394" marR="183394" marT="0" marB="0" anchor="ctr"/>
                </a:tc>
                <a:extLst>
                  <a:ext uri="{0D108BD9-81ED-4DB2-BD59-A6C34878D82A}">
                    <a16:rowId xmlns:a16="http://schemas.microsoft.com/office/drawing/2014/main" val="407837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43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3"/>
          <p:cNvSpPr>
            <a:spLocks noGrp="1"/>
          </p:cNvSpPr>
          <p:nvPr>
            <p:ph type="ctrTitle"/>
          </p:nvPr>
        </p:nvSpPr>
        <p:spPr>
          <a:xfrm>
            <a:off x="-1" y="2338938"/>
            <a:ext cx="12251267" cy="3080016"/>
          </a:xfrm>
          <a:solidFill>
            <a:srgbClr val="4FC3DE"/>
          </a:solidFill>
        </p:spPr>
        <p:txBody>
          <a:bodyPr anchor="t"/>
          <a:lstStyle/>
          <a:p>
            <a:pPr marL="184150" defTabSz="1042988"/>
            <a:r>
              <a:rPr lang="de-DE" altLang="de-DE" sz="3200" b="1" dirty="0" err="1">
                <a:solidFill>
                  <a:schemeClr val="bg1"/>
                </a:solidFill>
              </a:rPr>
              <a:t>DiKoMo</a:t>
            </a:r>
            <a:r>
              <a:rPr lang="de-DE" altLang="de-DE" sz="3200" b="1" dirty="0">
                <a:solidFill>
                  <a:schemeClr val="bg1"/>
                </a:solidFill>
              </a:rPr>
              <a:t>: Leitfaden für den Einsatz von Gebäudeautomation</a:t>
            </a:r>
            <a:br>
              <a:rPr lang="de-DE" altLang="de-DE" sz="3200" b="1" dirty="0">
                <a:solidFill>
                  <a:schemeClr val="bg1"/>
                </a:solidFill>
              </a:rPr>
            </a:br>
            <a:br>
              <a:rPr lang="de-DE" altLang="de-DE" sz="2000" b="1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Dr. Severin Beucker, Borderstep Institut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Webinar 21.03.24</a:t>
            </a:r>
            <a:br>
              <a:rPr lang="de-DE" sz="2400" dirty="0"/>
            </a:br>
            <a:br>
              <a:rPr lang="de-DE" altLang="de-DE" sz="2400" b="1" dirty="0">
                <a:solidFill>
                  <a:schemeClr val="bg1"/>
                </a:solidFill>
              </a:rPr>
            </a:br>
            <a:endParaRPr lang="de-DE" altLang="de-DE" sz="2400" dirty="0">
              <a:solidFill>
                <a:schemeClr val="bg1"/>
              </a:solidFill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9CEAA469-FD2F-4E30-BCB9-2D6A62C05CD1}"/>
              </a:ext>
            </a:extLst>
          </p:cNvPr>
          <p:cNvSpPr txBox="1">
            <a:spLocks/>
          </p:cNvSpPr>
          <p:nvPr/>
        </p:nvSpPr>
        <p:spPr bwMode="auto">
          <a:xfrm>
            <a:off x="-1" y="5418954"/>
            <a:ext cx="12251268" cy="176632"/>
          </a:xfrm>
          <a:prstGeom prst="rect">
            <a:avLst/>
          </a:prstGeom>
          <a:solidFill>
            <a:srgbClr val="FF000F"/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de-DE" altLang="de-DE" sz="2400" b="0" kern="0" dirty="0">
              <a:solidFill>
                <a:srgbClr val="29435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ACE98B-6066-420C-A285-8D2184181EE2}"/>
              </a:ext>
            </a:extLst>
          </p:cNvPr>
          <p:cNvSpPr/>
          <p:nvPr/>
        </p:nvSpPr>
        <p:spPr bwMode="auto">
          <a:xfrm>
            <a:off x="11286067" y="6400800"/>
            <a:ext cx="228600" cy="2260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742E0C-9001-E92D-9C5E-19FA61F6E8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3932"/>
            <a:ext cx="3444499" cy="11451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1B5EE1-BA8C-D073-D9F7-E7B742B7C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3374" y="231145"/>
            <a:ext cx="1883438" cy="16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ECFDA164-08EA-EA72-AA79-DA4F595D6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499" y="455055"/>
            <a:ext cx="3014376" cy="8228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14E4E-48D5-3114-68B5-7882A6FF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00" y="525272"/>
            <a:ext cx="10079567" cy="430887"/>
          </a:xfrm>
        </p:spPr>
        <p:txBody>
          <a:bodyPr/>
          <a:lstStyle/>
          <a:p>
            <a:r>
              <a:rPr lang="de-DE" sz="2800" dirty="0"/>
              <a:t>Inhalt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1E6A45C-A306-E7A8-7D0B-A4CD795DD529}"/>
              </a:ext>
            </a:extLst>
          </p:cNvPr>
          <p:cNvSpPr txBox="1">
            <a:spLocks/>
          </p:cNvSpPr>
          <p:nvPr/>
        </p:nvSpPr>
        <p:spPr>
          <a:xfrm>
            <a:off x="1967895" y="1605529"/>
            <a:ext cx="8880020" cy="2616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3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57188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49275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08025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2A455E"/>
                </a:solidFill>
                <a:latin typeface="Calibri"/>
              </a:rPr>
              <a:t>Effizienz durch Gebäudeautomation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Hemmnisse für den Einsatz von </a:t>
            </a: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Gebäudeautomation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Leitfaden und Webseite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99EEA99-95AC-40C1-B043-44569D631A8C}"/>
              </a:ext>
            </a:extLst>
          </p:cNvPr>
          <p:cNvSpPr txBox="1">
            <a:spLocks/>
          </p:cNvSpPr>
          <p:nvPr/>
        </p:nvSpPr>
        <p:spPr>
          <a:xfrm>
            <a:off x="1344085" y="1605529"/>
            <a:ext cx="427403" cy="31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defRPr sz="3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57188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49275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08025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63C3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63C3E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63C3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63C3E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63C3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63C3E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33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85C9DB4-66A8-59F4-A4CA-5E09B3E4D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68" y="1158020"/>
            <a:ext cx="8089552" cy="48168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4CB2CD6-6CFB-46DE-9FEF-2AE2A1B5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520610"/>
            <a:ext cx="10079567" cy="43088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sz="2800" dirty="0"/>
              <a:t>Energieverbrauch im Gebäudebestand</a:t>
            </a:r>
            <a:endParaRPr lang="de-DE" sz="2800" b="0" dirty="0">
              <a:solidFill>
                <a:srgbClr val="00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7C06EE2-C23D-3FFE-23B7-DE044BB2AA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652" y="4144107"/>
            <a:ext cx="2538413" cy="16922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A7F7610-AE4D-D734-DD50-B52E215DF4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491" y="1158019"/>
            <a:ext cx="1925574" cy="25674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852BA45-8660-E3C0-4C78-22D79AB4419E}"/>
              </a:ext>
            </a:extLst>
          </p:cNvPr>
          <p:cNvSpPr txBox="1"/>
          <p:nvPr/>
        </p:nvSpPr>
        <p:spPr>
          <a:xfrm>
            <a:off x="5069150" y="1609231"/>
            <a:ext cx="2427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Energieverbrauch senken: </a:t>
            </a:r>
            <a:b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de-DE" sz="1600" b="0" dirty="0">
                <a:solidFill>
                  <a:srgbClr val="C00000"/>
                </a:solidFill>
                <a:latin typeface="Calibri"/>
              </a:rPr>
              <a:t>Effizienz steigern, </a:t>
            </a:r>
            <a:br>
              <a:rPr lang="de-DE" sz="1600" b="0" dirty="0">
                <a:solidFill>
                  <a:srgbClr val="C00000"/>
                </a:solidFill>
                <a:latin typeface="Calibri"/>
              </a:rPr>
            </a:br>
            <a:r>
              <a:rPr lang="de-DE" sz="1600" b="0" dirty="0">
                <a:solidFill>
                  <a:srgbClr val="C00000"/>
                </a:solidFill>
                <a:latin typeface="Calibri"/>
              </a:rPr>
              <a:t>Gebäude sanieren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BDB66CC-8D3E-E6D9-11CF-1C8F875CD077}"/>
              </a:ext>
            </a:extLst>
          </p:cNvPr>
          <p:cNvSpPr/>
          <p:nvPr/>
        </p:nvSpPr>
        <p:spPr bwMode="auto">
          <a:xfrm>
            <a:off x="1731146" y="1642370"/>
            <a:ext cx="3272175" cy="308490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26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4CB2CD6-6CFB-46DE-9FEF-2AE2A1B5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564512"/>
            <a:ext cx="10079567" cy="38472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latin typeface="Calibri" panose="020F0502020204030204" pitchFamily="34" charset="0"/>
              </a:rPr>
              <a:t>Rolle von Digitalisierung/Gebäudeautomation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86A5C01-DC4A-6BFF-11D1-95EABAF4F7D3}"/>
              </a:ext>
            </a:extLst>
          </p:cNvPr>
          <p:cNvSpPr txBox="1"/>
          <p:nvPr/>
        </p:nvSpPr>
        <p:spPr>
          <a:xfrm>
            <a:off x="6522772" y="3002636"/>
            <a:ext cx="1537280" cy="15388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55E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DIN EN 15232, eigene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5645437-1994-E4A6-DA15-41259532198C}"/>
              </a:ext>
            </a:extLst>
          </p:cNvPr>
          <p:cNvSpPr txBox="1">
            <a:spLocks/>
          </p:cNvSpPr>
          <p:nvPr/>
        </p:nvSpPr>
        <p:spPr>
          <a:xfrm>
            <a:off x="686707" y="1890616"/>
            <a:ext cx="5640614" cy="251522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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5975" indent="-27463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Begriffsklärung</a:t>
            </a:r>
            <a:r>
              <a:rPr lang="de-DE" sz="1800" dirty="0">
                <a:solidFill>
                  <a:srgbClr val="2A455E"/>
                </a:solidFill>
                <a:latin typeface="Calibri"/>
              </a:rPr>
              <a:t>: </a:t>
            </a:r>
            <a:br>
              <a:rPr lang="de-DE" sz="1800" dirty="0">
                <a:solidFill>
                  <a:srgbClr val="2A455E"/>
                </a:solidFill>
                <a:latin typeface="Calibri"/>
              </a:rPr>
            </a:br>
            <a:r>
              <a:rPr lang="de-DE" sz="1800" b="0" dirty="0">
                <a:solidFill>
                  <a:srgbClr val="2A455E"/>
                </a:solidFill>
                <a:latin typeface="Calibri"/>
              </a:rPr>
              <a:t>Smart Home/ Smart Building/Gebäudeautomation (GA)</a:t>
            </a:r>
          </a:p>
          <a:p>
            <a:pPr marL="560388" lvl="2" indent="-285750" fontAlgn="auto">
              <a:lnSpc>
                <a:spcPct val="100000"/>
              </a:lnSpc>
              <a:spcAft>
                <a:spcPts val="0"/>
              </a:spcAft>
              <a:buClr>
                <a:srgbClr val="2A455E"/>
              </a:buClr>
              <a:defRPr/>
            </a:pPr>
            <a:r>
              <a:rPr lang="de-DE" sz="1800" b="0" dirty="0">
                <a:solidFill>
                  <a:srgbClr val="2A455E"/>
                </a:solidFill>
                <a:latin typeface="Calibri"/>
              </a:rPr>
              <a:t>Eindeutige Definition von GA und Energiemanagement in DIN EN 15232-1</a:t>
            </a: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None/>
              <a:tabLst/>
              <a:defRPr/>
            </a:pPr>
            <a:endParaRPr lang="de-DE" sz="1800" b="0" dirty="0">
              <a:solidFill>
                <a:srgbClr val="2A455E"/>
              </a:solidFill>
              <a:latin typeface="Calibri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lang="de-DE" sz="1800" dirty="0">
                <a:solidFill>
                  <a:srgbClr val="2A455E"/>
                </a:solidFill>
                <a:latin typeface="Calibri"/>
              </a:rPr>
              <a:t>Einsatzfelder von GA</a:t>
            </a:r>
          </a:p>
          <a:p>
            <a:pPr marL="560388" lvl="2" indent="-285750" fontAlgn="auto">
              <a:lnSpc>
                <a:spcPct val="100000"/>
              </a:lnSpc>
              <a:spcAft>
                <a:spcPts val="0"/>
              </a:spcAft>
              <a:buClr>
                <a:srgbClr val="2A455E"/>
              </a:buClr>
              <a:defRPr/>
            </a:pPr>
            <a:r>
              <a:rPr lang="de-DE" sz="1800" b="0" dirty="0">
                <a:solidFill>
                  <a:srgbClr val="2A455E"/>
                </a:solidFill>
                <a:latin typeface="Calibri"/>
              </a:rPr>
              <a:t>Kurzfristig: Monitoring, Reduktion Wärmebedarf, Einbindung </a:t>
            </a:r>
            <a:r>
              <a:rPr lang="de-DE" sz="1800" b="0" dirty="0" err="1">
                <a:solidFill>
                  <a:srgbClr val="2A455E"/>
                </a:solidFill>
                <a:latin typeface="Calibri"/>
              </a:rPr>
              <a:t>Multimetering</a:t>
            </a:r>
            <a:endParaRPr lang="de-DE" sz="1800" b="0" dirty="0">
              <a:solidFill>
                <a:srgbClr val="2A455E"/>
              </a:solidFill>
              <a:latin typeface="Calibri"/>
            </a:endParaRPr>
          </a:p>
          <a:p>
            <a:pPr marL="560388" lvl="2" indent="-285750" fontAlgn="auto">
              <a:lnSpc>
                <a:spcPct val="100000"/>
              </a:lnSpc>
              <a:spcAft>
                <a:spcPts val="0"/>
              </a:spcAft>
              <a:buClr>
                <a:srgbClr val="2A455E"/>
              </a:buClr>
              <a:defRPr/>
            </a:pPr>
            <a:r>
              <a:rPr lang="de-DE" sz="1800" b="0" dirty="0">
                <a:solidFill>
                  <a:srgbClr val="2A455E"/>
                </a:solidFill>
                <a:latin typeface="Calibri"/>
              </a:rPr>
              <a:t>Mittel- bis langfristig: Sektorenkopplung, Schnittstelle zu Energiesystem und –markt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0399A57-37C8-9FE1-F8C8-29FCAD761F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" r="1683"/>
          <a:stretch/>
        </p:blipFill>
        <p:spPr>
          <a:xfrm>
            <a:off x="6522772" y="1450135"/>
            <a:ext cx="5265562" cy="14799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118904-EA95-FA69-834A-784732A0E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617" y="3429000"/>
            <a:ext cx="4283453" cy="251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7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A0535-D973-668F-154E-9B4959D5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20" y="558519"/>
            <a:ext cx="10079567" cy="38472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latin typeface="Calibri" panose="020F0502020204030204" pitchFamily="34" charset="0"/>
              </a:rPr>
              <a:t>Warum wird Gebäudeautomation nicht mehr genutzt?</a:t>
            </a:r>
          </a:p>
        </p:txBody>
      </p:sp>
      <p:sp>
        <p:nvSpPr>
          <p:cNvPr id="5" name="Richtungspfeil 4">
            <a:extLst>
              <a:ext uri="{FF2B5EF4-FFF2-40B4-BE49-F238E27FC236}">
                <a16:creationId xmlns:a16="http://schemas.microsoft.com/office/drawing/2014/main" id="{ED86E1A2-105F-C55B-FBB6-CBD04BCF44C8}"/>
              </a:ext>
            </a:extLst>
          </p:cNvPr>
          <p:cNvSpPr/>
          <p:nvPr/>
        </p:nvSpPr>
        <p:spPr>
          <a:xfrm>
            <a:off x="1886384" y="2930782"/>
            <a:ext cx="1932929" cy="304800"/>
          </a:xfrm>
          <a:prstGeom prst="homePlate">
            <a:avLst>
              <a:gd name="adj" fmla="val 293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Planung</a:t>
            </a:r>
          </a:p>
        </p:txBody>
      </p:sp>
      <p:sp>
        <p:nvSpPr>
          <p:cNvPr id="6" name="Eingebuchteter Richtungspfeil 5">
            <a:extLst>
              <a:ext uri="{FF2B5EF4-FFF2-40B4-BE49-F238E27FC236}">
                <a16:creationId xmlns:a16="http://schemas.microsoft.com/office/drawing/2014/main" id="{D5B48EDB-2D4E-5DCE-ECDF-B9A2C0F2AB25}"/>
              </a:ext>
            </a:extLst>
          </p:cNvPr>
          <p:cNvSpPr/>
          <p:nvPr/>
        </p:nvSpPr>
        <p:spPr>
          <a:xfrm>
            <a:off x="3867470" y="2920271"/>
            <a:ext cx="1932929" cy="315311"/>
          </a:xfrm>
          <a:prstGeom prst="chevron">
            <a:avLst>
              <a:gd name="adj" fmla="val 2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Finanzierung</a:t>
            </a:r>
          </a:p>
        </p:txBody>
      </p:sp>
      <p:sp>
        <p:nvSpPr>
          <p:cNvPr id="7" name="Eingebuchteter Richtungspfeil 6">
            <a:extLst>
              <a:ext uri="{FF2B5EF4-FFF2-40B4-BE49-F238E27FC236}">
                <a16:creationId xmlns:a16="http://schemas.microsoft.com/office/drawing/2014/main" id="{3DE79949-E7E0-D919-8936-98B2494BADBD}"/>
              </a:ext>
            </a:extLst>
          </p:cNvPr>
          <p:cNvSpPr/>
          <p:nvPr/>
        </p:nvSpPr>
        <p:spPr>
          <a:xfrm>
            <a:off x="5848556" y="2909758"/>
            <a:ext cx="1932929" cy="315311"/>
          </a:xfrm>
          <a:prstGeom prst="chevron">
            <a:avLst>
              <a:gd name="adj" fmla="val 2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Einbau</a:t>
            </a:r>
          </a:p>
        </p:txBody>
      </p:sp>
      <p:sp>
        <p:nvSpPr>
          <p:cNvPr id="9" name="Eingebuchteter Richtungspfeil 8">
            <a:extLst>
              <a:ext uri="{FF2B5EF4-FFF2-40B4-BE49-F238E27FC236}">
                <a16:creationId xmlns:a16="http://schemas.microsoft.com/office/drawing/2014/main" id="{2F182B66-D3FD-7BA0-84C0-DA7F2E67F5DD}"/>
              </a:ext>
            </a:extLst>
          </p:cNvPr>
          <p:cNvSpPr/>
          <p:nvPr/>
        </p:nvSpPr>
        <p:spPr>
          <a:xfrm>
            <a:off x="7851569" y="2909758"/>
            <a:ext cx="1932929" cy="315311"/>
          </a:xfrm>
          <a:prstGeom prst="chevron">
            <a:avLst>
              <a:gd name="adj" fmla="val 2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Bewirtschaftung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671A4378-0397-2941-18A4-8D34706F3637}"/>
              </a:ext>
            </a:extLst>
          </p:cNvPr>
          <p:cNvSpPr txBox="1">
            <a:spLocks/>
          </p:cNvSpPr>
          <p:nvPr/>
        </p:nvSpPr>
        <p:spPr>
          <a:xfrm>
            <a:off x="721206" y="1243857"/>
            <a:ext cx="10126181" cy="404971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9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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5975" indent="-27463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685800" rtl="0" eaLnBrk="1" latinLnBrk="0" hangingPunct="1">
              <a:lnSpc>
                <a:spcPts val="1900"/>
              </a:lnSpc>
              <a:spcBef>
                <a:spcPts val="6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Umsetzung im mehrgeschossigen Wohnungsbau ist komplex und muss unterschiedliche Interessen (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WoWi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Energieberatung, Planung</a:t>
            </a:r>
            <a:r>
              <a:rPr lang="de-DE" sz="2000" b="0" dirty="0">
                <a:solidFill>
                  <a:srgbClr val="2A455E"/>
                </a:solidFill>
                <a:latin typeface="Calibri"/>
              </a:rPr>
              <a:t>, etc.)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einbeziehen7 berücksichtigte.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A45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455E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A45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Welche Hemmnisse gibt es und wie können sie überwunden werden? </a:t>
            </a:r>
          </a:p>
        </p:txBody>
      </p:sp>
      <p:pic>
        <p:nvPicPr>
          <p:cNvPr id="23" name="Grafik 15" descr="grandfather.png">
            <a:extLst>
              <a:ext uri="{FF2B5EF4-FFF2-40B4-BE49-F238E27FC236}">
                <a16:creationId xmlns:a16="http://schemas.microsoft.com/office/drawing/2014/main" id="{40AC9919-5B6E-931F-75E1-6EEA067DE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985" y="3429352"/>
            <a:ext cx="339725" cy="4857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4" name="Grafik 8" descr="call_center.png">
            <a:extLst>
              <a:ext uri="{FF2B5EF4-FFF2-40B4-BE49-F238E27FC236}">
                <a16:creationId xmlns:a16="http://schemas.microsoft.com/office/drawing/2014/main" id="{C975D857-2C9C-4F1C-1986-6C9B9D75C2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31" y="4694122"/>
            <a:ext cx="352425" cy="4587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5" name="Grafik 39" descr="woman_police.png">
            <a:extLst>
              <a:ext uri="{FF2B5EF4-FFF2-40B4-BE49-F238E27FC236}">
                <a16:creationId xmlns:a16="http://schemas.microsoft.com/office/drawing/2014/main" id="{FDB93FED-EFB0-5575-5B16-A2703B21BC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603" y="3429352"/>
            <a:ext cx="474662" cy="4889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3423ADE-32D6-50D0-E531-D82D8400C19B}"/>
              </a:ext>
            </a:extLst>
          </p:cNvPr>
          <p:cNvGrpSpPr/>
          <p:nvPr/>
        </p:nvGrpSpPr>
        <p:grpSpPr>
          <a:xfrm>
            <a:off x="8592355" y="3454224"/>
            <a:ext cx="357188" cy="678507"/>
            <a:chOff x="8571157" y="3971735"/>
            <a:chExt cx="357188" cy="678507"/>
          </a:xfrm>
        </p:grpSpPr>
        <p:pic>
          <p:nvPicPr>
            <p:cNvPr id="27" name="Grafik 18" descr="man_europe_business.png">
              <a:extLst>
                <a:ext uri="{FF2B5EF4-FFF2-40B4-BE49-F238E27FC236}">
                  <a16:creationId xmlns:a16="http://schemas.microsoft.com/office/drawing/2014/main" id="{C142D9A3-2D8E-BBC6-BC02-FB27F6238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157" y="3971735"/>
              <a:ext cx="357188" cy="4667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F94B710-292D-B6DC-8863-B3F0CDF827E0}"/>
                </a:ext>
              </a:extLst>
            </p:cNvPr>
            <p:cNvSpPr txBox="1"/>
            <p:nvPr/>
          </p:nvSpPr>
          <p:spPr>
            <a:xfrm>
              <a:off x="8656592" y="4419410"/>
              <a:ext cx="184730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pic>
        <p:nvPicPr>
          <p:cNvPr id="29" name="Grafik 28" descr="man_driver.png">
            <a:extLst>
              <a:ext uri="{FF2B5EF4-FFF2-40B4-BE49-F238E27FC236}">
                <a16:creationId xmlns:a16="http://schemas.microsoft.com/office/drawing/2014/main" id="{158E065D-F21B-458A-F6B7-5A4588F360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67" y="3440687"/>
            <a:ext cx="319088" cy="4826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" name="Grafik 64" descr="Stadt">
            <a:extLst>
              <a:ext uri="{FF2B5EF4-FFF2-40B4-BE49-F238E27FC236}">
                <a16:creationId xmlns:a16="http://schemas.microsoft.com/office/drawing/2014/main" id="{DBBC852C-5B57-AE32-52AB-3D9E7AACE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33"/>
          <a:stretch>
            <a:fillRect/>
          </a:stretch>
        </p:blipFill>
        <p:spPr bwMode="auto">
          <a:xfrm>
            <a:off x="6888502" y="4071518"/>
            <a:ext cx="1561306" cy="136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Eingebuchteter Richtungspfeil 30">
            <a:extLst>
              <a:ext uri="{FF2B5EF4-FFF2-40B4-BE49-F238E27FC236}">
                <a16:creationId xmlns:a16="http://schemas.microsoft.com/office/drawing/2014/main" id="{E8DC1EE7-73C8-20D4-6333-0543144F7100}"/>
              </a:ext>
            </a:extLst>
          </p:cNvPr>
          <p:cNvSpPr/>
          <p:nvPr/>
        </p:nvSpPr>
        <p:spPr>
          <a:xfrm>
            <a:off x="6888502" y="5341928"/>
            <a:ext cx="1932929" cy="315311"/>
          </a:xfrm>
          <a:prstGeom prst="chevron">
            <a:avLst>
              <a:gd name="adj" fmla="val 25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Mietende</a:t>
            </a:r>
          </a:p>
        </p:txBody>
      </p:sp>
      <p:sp>
        <p:nvSpPr>
          <p:cNvPr id="4" name="Gewitterblitz 3">
            <a:extLst>
              <a:ext uri="{FF2B5EF4-FFF2-40B4-BE49-F238E27FC236}">
                <a16:creationId xmlns:a16="http://schemas.microsoft.com/office/drawing/2014/main" id="{01F7181F-274D-A052-6494-2205078C594B}"/>
              </a:ext>
            </a:extLst>
          </p:cNvPr>
          <p:cNvSpPr/>
          <p:nvPr/>
        </p:nvSpPr>
        <p:spPr>
          <a:xfrm>
            <a:off x="3150862" y="3437238"/>
            <a:ext cx="617838" cy="576649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Gewitterblitz 7">
            <a:extLst>
              <a:ext uri="{FF2B5EF4-FFF2-40B4-BE49-F238E27FC236}">
                <a16:creationId xmlns:a16="http://schemas.microsoft.com/office/drawing/2014/main" id="{665C7D49-FFD2-6601-6E30-209A89AA71AA}"/>
              </a:ext>
            </a:extLst>
          </p:cNvPr>
          <p:cNvSpPr/>
          <p:nvPr/>
        </p:nvSpPr>
        <p:spPr>
          <a:xfrm>
            <a:off x="9034978" y="3433095"/>
            <a:ext cx="617838" cy="576649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0" name="Gewitterblitz 9">
            <a:extLst>
              <a:ext uri="{FF2B5EF4-FFF2-40B4-BE49-F238E27FC236}">
                <a16:creationId xmlns:a16="http://schemas.microsoft.com/office/drawing/2014/main" id="{F892A9EE-7317-B67F-F735-AE87897CF9E9}"/>
              </a:ext>
            </a:extLst>
          </p:cNvPr>
          <p:cNvSpPr/>
          <p:nvPr/>
        </p:nvSpPr>
        <p:spPr>
          <a:xfrm>
            <a:off x="6996336" y="3437238"/>
            <a:ext cx="617838" cy="576649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1" name="Gewitterblitz 10">
            <a:extLst>
              <a:ext uri="{FF2B5EF4-FFF2-40B4-BE49-F238E27FC236}">
                <a16:creationId xmlns:a16="http://schemas.microsoft.com/office/drawing/2014/main" id="{6246AE37-57C0-E3BC-E965-DD07712164A1}"/>
              </a:ext>
            </a:extLst>
          </p:cNvPr>
          <p:cNvSpPr/>
          <p:nvPr/>
        </p:nvSpPr>
        <p:spPr>
          <a:xfrm>
            <a:off x="5145179" y="3429000"/>
            <a:ext cx="617838" cy="576649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" name="Gewitterblitz 11">
            <a:extLst>
              <a:ext uri="{FF2B5EF4-FFF2-40B4-BE49-F238E27FC236}">
                <a16:creationId xmlns:a16="http://schemas.microsoft.com/office/drawing/2014/main" id="{AE51771A-BD98-6207-F6C8-1E00BB29B19F}"/>
              </a:ext>
            </a:extLst>
          </p:cNvPr>
          <p:cNvSpPr/>
          <p:nvPr/>
        </p:nvSpPr>
        <p:spPr>
          <a:xfrm>
            <a:off x="8893541" y="4779665"/>
            <a:ext cx="617838" cy="576649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4CB2CD6-6CFB-46DE-9FEF-2AE2A1B5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63789"/>
            <a:ext cx="10079567" cy="38472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latin typeface="Calibri" panose="020F0502020204030204" pitchFamily="34" charset="0"/>
              </a:rPr>
              <a:t>Vorgehensweise in </a:t>
            </a:r>
            <a:r>
              <a:rPr lang="de-DE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DiKoMo</a:t>
            </a:r>
            <a:endParaRPr lang="de-DE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4988B7B0-ECF9-B10E-4A25-B1913C9C5D06}"/>
              </a:ext>
            </a:extLst>
          </p:cNvPr>
          <p:cNvSpPr/>
          <p:nvPr/>
        </p:nvSpPr>
        <p:spPr bwMode="auto">
          <a:xfrm>
            <a:off x="4296032" y="1145744"/>
            <a:ext cx="3599935" cy="628628"/>
          </a:xfrm>
          <a:prstGeom prst="roundRect">
            <a:avLst/>
          </a:prstGeom>
          <a:solidFill>
            <a:srgbClr val="009193">
              <a:alpha val="50196"/>
            </a:srgb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938" marR="0" indent="-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MS PGothic" pitchFamily="34" charset="-128"/>
              </a:rPr>
              <a:t>Welche Hemmnisse für GA gibt es?</a:t>
            </a:r>
          </a:p>
          <a:p>
            <a:pPr marL="7938" marR="0" indent="-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</a:pPr>
            <a:r>
              <a:rPr lang="de-DE" dirty="0">
                <a:latin typeface="Arial" charset="0"/>
                <a:cs typeface="MS PGothic" pitchFamily="34" charset="-128"/>
              </a:rPr>
              <a:t>W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MS PGothic" pitchFamily="34" charset="-128"/>
              </a:rPr>
              <a:t>ie diese überwinden? </a:t>
            </a: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CDEB439-C1E5-33FB-E0F4-B5EDDB103EC6}"/>
              </a:ext>
            </a:extLst>
          </p:cNvPr>
          <p:cNvSpPr/>
          <p:nvPr/>
        </p:nvSpPr>
        <p:spPr bwMode="auto">
          <a:xfrm>
            <a:off x="4296031" y="2104868"/>
            <a:ext cx="3599935" cy="7408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938" marR="0" indent="-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MS PGothic" pitchFamily="34" charset="-128"/>
              </a:rPr>
              <a:t> Fachinterviews:  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MS PGothic" pitchFamily="34" charset="-128"/>
              </a:rPr>
              <a:t>Wohnungsunternehmen, Planern, Anbietern von GA, etc.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3CDA59B4-DE0B-EE27-3AB4-7FEA7FE9F014}"/>
              </a:ext>
            </a:extLst>
          </p:cNvPr>
          <p:cNvSpPr/>
          <p:nvPr/>
        </p:nvSpPr>
        <p:spPr bwMode="auto">
          <a:xfrm>
            <a:off x="2075934" y="3246035"/>
            <a:ext cx="3599935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938" marR="0" indent="-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MS PGothic" pitchFamily="34" charset="-128"/>
              </a:rPr>
              <a:t>I Fallstudien: </a:t>
            </a:r>
          </a:p>
          <a:p>
            <a:pPr marL="7938" marR="0" indent="-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MS PGothic" pitchFamily="34" charset="-128"/>
              </a:rPr>
              <a:t>Anwendern</a:t>
            </a:r>
            <a:r>
              <a:rPr lang="de-DE" b="0" dirty="0">
                <a:latin typeface="Arial" charset="0"/>
                <a:cs typeface="MS PGothic" pitchFamily="34" charset="-128"/>
              </a:rPr>
              <a:t> von GA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97DE5D2-F5E1-5005-49B2-16E49984A239}"/>
              </a:ext>
            </a:extLst>
          </p:cNvPr>
          <p:cNvSpPr/>
          <p:nvPr/>
        </p:nvSpPr>
        <p:spPr bwMode="auto">
          <a:xfrm>
            <a:off x="6516129" y="3241733"/>
            <a:ext cx="3599935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938" indent="-7938" algn="ctr" eaLnBrk="1" hangingPunct="1"/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MS PGothic" pitchFamily="34" charset="-128"/>
              </a:rPr>
              <a:t>II Umfrage zum Einsatz von GA: </a:t>
            </a:r>
            <a:b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MS PGothic" pitchFamily="34" charset="-128"/>
              </a:rPr>
            </a:b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MS PGothic" pitchFamily="34" charset="-128"/>
              </a:rPr>
              <a:t>Wohnungswirtschaft 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C4D8EE6B-2A14-E529-0A77-03DAB7726F4D}"/>
              </a:ext>
            </a:extLst>
          </p:cNvPr>
          <p:cNvSpPr/>
          <p:nvPr/>
        </p:nvSpPr>
        <p:spPr bwMode="auto">
          <a:xfrm>
            <a:off x="4296030" y="4177699"/>
            <a:ext cx="3599935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938" marR="0" indent="-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MS PGothic" pitchFamily="34" charset="-128"/>
              </a:rPr>
              <a:t> Bewertung der</a:t>
            </a:r>
          </a:p>
          <a:p>
            <a:pPr marL="7938" marR="0" indent="-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</a:pP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MS PGothic" pitchFamily="34" charset="-128"/>
              </a:rPr>
              <a:t>Hemmnisse und Lösungen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324B62B-DDB6-389B-5806-61A2072A0598}"/>
              </a:ext>
            </a:extLst>
          </p:cNvPr>
          <p:cNvSpPr/>
          <p:nvPr/>
        </p:nvSpPr>
        <p:spPr bwMode="auto">
          <a:xfrm>
            <a:off x="2075933" y="5044021"/>
            <a:ext cx="3599935" cy="540000"/>
          </a:xfrm>
          <a:prstGeom prst="roundRect">
            <a:avLst/>
          </a:prstGeom>
          <a:solidFill>
            <a:srgbClr val="009193">
              <a:alpha val="50196"/>
            </a:srgb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938" indent="-7938" algn="ctr" eaLnBrk="1" hangingPunct="1"/>
            <a:r>
              <a:rPr lang="de-DE" dirty="0">
                <a:latin typeface="Arial" charset="0"/>
              </a:rPr>
              <a:t>Leitfaden:</a:t>
            </a:r>
            <a:br>
              <a:rPr lang="de-DE" dirty="0">
                <a:latin typeface="Arial" charset="0"/>
              </a:rPr>
            </a:br>
            <a:r>
              <a:rPr lang="de-DE" b="0" dirty="0">
                <a:latin typeface="Arial" charset="0"/>
              </a:rPr>
              <a:t>Wohnungswirtschaft und Planer</a:t>
            </a:r>
            <a:endParaRPr lang="de-DE" dirty="0">
              <a:latin typeface="Arial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44AB554C-5CFF-9185-8B71-951D1435572F}"/>
              </a:ext>
            </a:extLst>
          </p:cNvPr>
          <p:cNvSpPr/>
          <p:nvPr/>
        </p:nvSpPr>
        <p:spPr bwMode="auto">
          <a:xfrm>
            <a:off x="6516128" y="5044021"/>
            <a:ext cx="3599935" cy="540000"/>
          </a:xfrm>
          <a:prstGeom prst="roundRect">
            <a:avLst/>
          </a:prstGeom>
          <a:solidFill>
            <a:srgbClr val="009193">
              <a:alpha val="50196"/>
            </a:srgb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938" indent="-7938" algn="ctr" eaLnBrk="1" hangingPunct="1"/>
            <a:r>
              <a:rPr lang="de-DE" dirty="0">
                <a:latin typeface="Arial" charset="0"/>
              </a:rPr>
              <a:t>Policy Brief:</a:t>
            </a:r>
            <a:br>
              <a:rPr lang="de-DE" dirty="0">
                <a:latin typeface="Arial" charset="0"/>
              </a:rPr>
            </a:br>
            <a:r>
              <a:rPr lang="de-DE" b="0" dirty="0">
                <a:latin typeface="Arial" charset="0"/>
              </a:rPr>
              <a:t>Politik, Forschung, Intermediäre, etc.</a:t>
            </a:r>
          </a:p>
        </p:txBody>
      </p:sp>
      <p:cxnSp>
        <p:nvCxnSpPr>
          <p:cNvPr id="12" name="Gewinkelte Verbindung 11">
            <a:extLst>
              <a:ext uri="{FF2B5EF4-FFF2-40B4-BE49-F238E27FC236}">
                <a16:creationId xmlns:a16="http://schemas.microsoft.com/office/drawing/2014/main" id="{F0F6486F-EC62-DEC1-B6D6-7B23411FF513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 bwMode="auto">
          <a:xfrm rot="5400000">
            <a:off x="5930752" y="1939620"/>
            <a:ext cx="330496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Gewinkelte Verbindung 16">
            <a:extLst>
              <a:ext uri="{FF2B5EF4-FFF2-40B4-BE49-F238E27FC236}">
                <a16:creationId xmlns:a16="http://schemas.microsoft.com/office/drawing/2014/main" id="{465BBB78-5E52-02A0-6361-0947B6C3D086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 bwMode="auto">
          <a:xfrm rot="5400000">
            <a:off x="4785817" y="1935853"/>
            <a:ext cx="400268" cy="22200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Gewinkelte Verbindung 19">
            <a:extLst>
              <a:ext uri="{FF2B5EF4-FFF2-40B4-BE49-F238E27FC236}">
                <a16:creationId xmlns:a16="http://schemas.microsoft.com/office/drawing/2014/main" id="{C8EC9F29-0CFA-6D0D-260E-D0A6E0264595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 bwMode="auto">
          <a:xfrm rot="16200000" flipH="1">
            <a:off x="7008065" y="1933701"/>
            <a:ext cx="395966" cy="222009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Gewinkelte Verbindung 22">
            <a:extLst>
              <a:ext uri="{FF2B5EF4-FFF2-40B4-BE49-F238E27FC236}">
                <a16:creationId xmlns:a16="http://schemas.microsoft.com/office/drawing/2014/main" id="{9863B882-1AAD-B787-73A0-54D330856D83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 bwMode="auto">
          <a:xfrm rot="16200000" flipH="1">
            <a:off x="4790118" y="2871819"/>
            <a:ext cx="391664" cy="222009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Gewinkelte Verbindung 25">
            <a:extLst>
              <a:ext uri="{FF2B5EF4-FFF2-40B4-BE49-F238E27FC236}">
                <a16:creationId xmlns:a16="http://schemas.microsoft.com/office/drawing/2014/main" id="{B48D8ADA-A7B9-EB5C-0B0C-6C9104B713AC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 bwMode="auto">
          <a:xfrm rot="5400000">
            <a:off x="7008065" y="2869667"/>
            <a:ext cx="395966" cy="2220099"/>
          </a:xfrm>
          <a:prstGeom prst="bentConnector3">
            <a:avLst>
              <a:gd name="adj1" fmla="val 52044"/>
            </a:avLst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Gewinkelte Verbindung 28">
            <a:extLst>
              <a:ext uri="{FF2B5EF4-FFF2-40B4-BE49-F238E27FC236}">
                <a16:creationId xmlns:a16="http://schemas.microsoft.com/office/drawing/2014/main" id="{EE1E607B-FA90-8F20-6CCE-EBB901A5CBD7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 bwMode="auto">
          <a:xfrm rot="16200000" flipH="1">
            <a:off x="7042886" y="3770811"/>
            <a:ext cx="326322" cy="222009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Gewinkelte Verbindung 31">
            <a:extLst>
              <a:ext uri="{FF2B5EF4-FFF2-40B4-BE49-F238E27FC236}">
                <a16:creationId xmlns:a16="http://schemas.microsoft.com/office/drawing/2014/main" id="{54EF2B4A-B190-6F27-54D4-BBA81556BF5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 bwMode="auto">
          <a:xfrm rot="5400000">
            <a:off x="4822789" y="3770812"/>
            <a:ext cx="326322" cy="22200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03579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orderstep_ppt_vorlage2">
  <a:themeElements>
    <a:clrScheme name="1_borderstep_ppt_vorlag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orderstep_ppt_vorlag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charset="0"/>
          <a:buNone/>
          <a:tabLst/>
          <a:defRPr kumimoji="0" lang="de-DE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charset="0"/>
          <a:buNone/>
          <a:tabLst/>
          <a:defRPr kumimoji="0" lang="de-DE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1_borderstep_ppt_vorlag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rderstep_ppt_vorlag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rderstep_ppt_vorlag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rderstep_ppt_vorlag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rderstep_ppt_vorlag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rderstep_ppt_vorlag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rderstep_ppt_vorlag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rderstep_ppt_vorlag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rderstep_ppt_vorlag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rderstep_ppt_vorlag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rderstep_ppt_vorlag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rderstep_ppt_vorlag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-Powerpoint.potx" id="{2F73E13F-D914-4A18-88C6-CD7F431C39F1}" vid="{F9E49241-35DA-4BBC-AC6C-E68AEDDA22BB}"/>
    </a:ext>
  </a:extLst>
</a:theme>
</file>

<file path=ppt/theme/theme2.xml><?xml version="1.0" encoding="utf-8"?>
<a:theme xmlns:a="http://schemas.openxmlformats.org/drawingml/2006/main" name="Borderstep">
  <a:themeElements>
    <a:clrScheme name="Borderstep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A455E"/>
      </a:accent1>
      <a:accent2>
        <a:srgbClr val="637484"/>
      </a:accent2>
      <a:accent3>
        <a:srgbClr val="97A1AD"/>
      </a:accent3>
      <a:accent4>
        <a:srgbClr val="CBD0D6"/>
      </a:accent4>
      <a:accent5>
        <a:srgbClr val="63C3E0"/>
      </a:accent5>
      <a:accent6>
        <a:srgbClr val="76B82A"/>
      </a:accent6>
      <a:hlink>
        <a:srgbClr val="9BD1E6"/>
      </a:hlink>
      <a:folHlink>
        <a:srgbClr val="C2D9A1"/>
      </a:folHlink>
    </a:clrScheme>
    <a:fontScheme name="Borderste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vert="horz" wrap="none" lIns="0" tIns="0" rIns="0" bIns="0" rtlCol="0">
        <a:spAutoFit/>
      </a:bodyPr>
      <a:lstStyle>
        <a:defPPr marL="171450" indent="-171450" algn="l">
          <a:buClr>
            <a:schemeClr val="accent1"/>
          </a:buClr>
          <a:buFont typeface="Open Sans" panose="020B0606030504020204" pitchFamily="34" charset="0"/>
          <a:buChar char="»"/>
          <a:defRPr sz="1200" dirty="0" smtClean="0"/>
        </a:defPPr>
      </a:lstStyle>
    </a:txDef>
  </a:objectDefaults>
  <a:extraClrSchemeLst/>
  <a:custClrLst>
    <a:custClr name="Primary Blue | 42 69 94">
      <a:srgbClr val="2A455E"/>
    </a:custClr>
    <a:custClr name="Primary Blue Accent 1 | 99 116 132">
      <a:srgbClr val="637484"/>
    </a:custClr>
    <a:custClr name="Primary Blue Accent 2 | 151 161 173">
      <a:srgbClr val="97A1AD"/>
    </a:custClr>
    <a:custClr name="Primary Blue Accent 3 | 203 208 214">
      <a:srgbClr val="CBD0D6"/>
    </a:custClr>
    <a:custClr name="Primary Lightblue | 99 195 224">
      <a:srgbClr val="63C3E0"/>
    </a:custClr>
    <a:custClr name="Primary Lightblue Accent 1 | 155 209 230">
      <a:srgbClr val="9BD1E6"/>
    </a:custClr>
    <a:custClr name="Primary Lightblue Accent 2 | 222 239 246">
      <a:srgbClr val="DEEFF6"/>
    </a:custClr>
    <a:custClr name="Secondary Green | 118 184 42">
      <a:srgbClr val="76B82A"/>
    </a:custClr>
    <a:custClr name="Secondary Green Accent 1 | 194 217 161">
      <a:srgbClr val="C2D9A1"/>
    </a:custClr>
    <a:custClr name="Secondary Yellow | 255 216 0">
      <a:srgbClr val="FFD800"/>
    </a:custClr>
    <a:custClr name="Secondary Yellow Accent 1 | 252 235 164">
      <a:srgbClr val="FCEBA4"/>
    </a:custClr>
    <a:custClr name="Borderstep Red | 255 0 0">
      <a:srgbClr val="FF0000"/>
    </a:custClr>
  </a:custClrLst>
  <a:extLst>
    <a:ext uri="{05A4C25C-085E-4340-85A3-A5531E510DB2}">
      <thm15:themeFamily xmlns:thm15="http://schemas.microsoft.com/office/thememl/2012/main" name="Berliner Energietage 2022_Präsentation_gesamt" id="{C019CD14-5464-46DF-9D11-4F9B2F35913B}" vid="{0A1338E1-7546-413E-8995-EC47CE7E38A5}"/>
    </a:ext>
  </a:ext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Vorlage-Powerpoint_Borderstep</Template>
  <TotalTime>0</TotalTime>
  <Words>619</Words>
  <Application>Microsoft Macintosh PowerPoint</Application>
  <PresentationFormat>Breitbild</PresentationFormat>
  <Paragraphs>109</Paragraphs>
  <Slides>17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Arial</vt:lpstr>
      <vt:lpstr>Calibri</vt:lpstr>
      <vt:lpstr>Symbol</vt:lpstr>
      <vt:lpstr>Times</vt:lpstr>
      <vt:lpstr>Times New Roman</vt:lpstr>
      <vt:lpstr>Wingdings</vt:lpstr>
      <vt:lpstr>Wingdings 3</vt:lpstr>
      <vt:lpstr>1_borderstep_ppt_vorlage2</vt:lpstr>
      <vt:lpstr>Borderstep</vt:lpstr>
      <vt:lpstr>think-cell Folie</vt:lpstr>
      <vt:lpstr>Willkommen zum Webinar Leitfaden Gebäudeautomation </vt:lpstr>
      <vt:lpstr>PowerPoint-Präsentation</vt:lpstr>
      <vt:lpstr>PowerPoint-Präsentation</vt:lpstr>
      <vt:lpstr>DiKoMo: Leitfaden für den Einsatz von Gebäudeautomation  Dr. Severin Beucker, Borderstep Institut Webinar 21.03.24  </vt:lpstr>
      <vt:lpstr>Inhalt</vt:lpstr>
      <vt:lpstr>Energieverbrauch im Gebäudebestand</vt:lpstr>
      <vt:lpstr>Rolle von Digitalisierung/Gebäudeautomation</vt:lpstr>
      <vt:lpstr>Warum wird Gebäudeautomation nicht mehr genutzt?</vt:lpstr>
      <vt:lpstr>Vorgehensweise in DiKoMo</vt:lpstr>
      <vt:lpstr>I Fachinterviews, Fallstudien: Fazit </vt:lpstr>
      <vt:lpstr>Umfrage: Was sind Ihrer Meinung nach Hindernisse für die Verbreitung von GA im Wohngebäude-Bestand?</vt:lpstr>
      <vt:lpstr>Umfrage: Welche Maßnahmen könnten die Verbreitung von GA fördern? </vt:lpstr>
      <vt:lpstr>II Umfrage: Fazit</vt:lpstr>
      <vt:lpstr>Leitfaden und weitere Ergebnisse (z.B. Policy Brief)</vt:lpstr>
      <vt:lpstr>Ziel des Leitfadens</vt:lpstr>
      <vt:lpstr>Vielen Dank</vt:lpstr>
      <vt:lpstr>Weiterentwicklung des Leitfadens</vt:lpstr>
    </vt:vector>
  </TitlesOfParts>
  <Company>H 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Borderstep PowerPoint Deck</dc:title>
  <dc:creator>TU-Pseudonym 5505078804843016</dc:creator>
  <cp:lastModifiedBy>Dr. Severin Beucker | Borderstep Institut</cp:lastModifiedBy>
  <cp:revision>196</cp:revision>
  <cp:lastPrinted>2024-03-20T14:36:54Z</cp:lastPrinted>
  <dcterms:created xsi:type="dcterms:W3CDTF">2019-11-12T14:56:39Z</dcterms:created>
  <dcterms:modified xsi:type="dcterms:W3CDTF">2024-03-20T20:20:26Z</dcterms:modified>
</cp:coreProperties>
</file>